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67" r:id="rId4"/>
  </p:sldMasterIdLst>
  <p:notesMasterIdLst>
    <p:notesMasterId r:id="rId186"/>
  </p:notesMasterIdLst>
  <p:handoutMasterIdLst>
    <p:handoutMasterId r:id="rId187"/>
  </p:handoutMasterIdLst>
  <p:sldIdLst>
    <p:sldId id="264" r:id="rId5"/>
    <p:sldId id="411" r:id="rId6"/>
    <p:sldId id="280" r:id="rId7"/>
    <p:sldId id="281" r:id="rId8"/>
    <p:sldId id="282" r:id="rId9"/>
    <p:sldId id="283" r:id="rId10"/>
    <p:sldId id="373" r:id="rId11"/>
    <p:sldId id="284" r:id="rId12"/>
    <p:sldId id="285" r:id="rId13"/>
    <p:sldId id="286" r:id="rId14"/>
    <p:sldId id="287" r:id="rId15"/>
    <p:sldId id="288" r:id="rId16"/>
    <p:sldId id="374" r:id="rId17"/>
    <p:sldId id="289" r:id="rId18"/>
    <p:sldId id="290" r:id="rId19"/>
    <p:sldId id="291" r:id="rId20"/>
    <p:sldId id="384" r:id="rId21"/>
    <p:sldId id="292" r:id="rId22"/>
    <p:sldId id="412" r:id="rId23"/>
    <p:sldId id="413" r:id="rId24"/>
    <p:sldId id="414" r:id="rId25"/>
    <p:sldId id="415" r:id="rId26"/>
    <p:sldId id="416" r:id="rId27"/>
    <p:sldId id="417" r:id="rId28"/>
    <p:sldId id="418" r:id="rId29"/>
    <p:sldId id="419" r:id="rId30"/>
    <p:sldId id="420" r:id="rId31"/>
    <p:sldId id="421" r:id="rId32"/>
    <p:sldId id="422" r:id="rId33"/>
    <p:sldId id="423" r:id="rId34"/>
    <p:sldId id="424" r:id="rId35"/>
    <p:sldId id="425" r:id="rId36"/>
    <p:sldId id="426" r:id="rId37"/>
    <p:sldId id="293" r:id="rId38"/>
    <p:sldId id="375"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427" r:id="rId58"/>
    <p:sldId id="428" r:id="rId59"/>
    <p:sldId id="429" r:id="rId60"/>
    <p:sldId id="430" r:id="rId61"/>
    <p:sldId id="431" r:id="rId62"/>
    <p:sldId id="432" r:id="rId63"/>
    <p:sldId id="433" r:id="rId64"/>
    <p:sldId id="434" r:id="rId65"/>
    <p:sldId id="435" r:id="rId66"/>
    <p:sldId id="436" r:id="rId67"/>
    <p:sldId id="437" r:id="rId68"/>
    <p:sldId id="312" r:id="rId69"/>
    <p:sldId id="313" r:id="rId70"/>
    <p:sldId id="314" r:id="rId71"/>
    <p:sldId id="392" r:id="rId72"/>
    <p:sldId id="357" r:id="rId73"/>
    <p:sldId id="358" r:id="rId74"/>
    <p:sldId id="393" r:id="rId75"/>
    <p:sldId id="371" r:id="rId76"/>
    <p:sldId id="394" r:id="rId77"/>
    <p:sldId id="315" r:id="rId78"/>
    <p:sldId id="316" r:id="rId79"/>
    <p:sldId id="395" r:id="rId80"/>
    <p:sldId id="317" r:id="rId81"/>
    <p:sldId id="318" r:id="rId82"/>
    <p:sldId id="319" r:id="rId83"/>
    <p:sldId id="396" r:id="rId84"/>
    <p:sldId id="320" r:id="rId85"/>
    <p:sldId id="321" r:id="rId86"/>
    <p:sldId id="376" r:id="rId87"/>
    <p:sldId id="322" r:id="rId88"/>
    <p:sldId id="397" r:id="rId89"/>
    <p:sldId id="323" r:id="rId90"/>
    <p:sldId id="387" r:id="rId91"/>
    <p:sldId id="438" r:id="rId92"/>
    <p:sldId id="439" r:id="rId93"/>
    <p:sldId id="440" r:id="rId94"/>
    <p:sldId id="441" r:id="rId95"/>
    <p:sldId id="442" r:id="rId96"/>
    <p:sldId id="324" r:id="rId97"/>
    <p:sldId id="443" r:id="rId98"/>
    <p:sldId id="325" r:id="rId99"/>
    <p:sldId id="326" r:id="rId100"/>
    <p:sldId id="327" r:id="rId101"/>
    <p:sldId id="328" r:id="rId102"/>
    <p:sldId id="329" r:id="rId103"/>
    <p:sldId id="378" r:id="rId104"/>
    <p:sldId id="330" r:id="rId105"/>
    <p:sldId id="398" r:id="rId106"/>
    <p:sldId id="331" r:id="rId107"/>
    <p:sldId id="399" r:id="rId108"/>
    <p:sldId id="332" r:id="rId109"/>
    <p:sldId id="400" r:id="rId110"/>
    <p:sldId id="333" r:id="rId111"/>
    <p:sldId id="388" r:id="rId112"/>
    <p:sldId id="444" r:id="rId113"/>
    <p:sldId id="445" r:id="rId114"/>
    <p:sldId id="446" r:id="rId115"/>
    <p:sldId id="447" r:id="rId116"/>
    <p:sldId id="448" r:id="rId117"/>
    <p:sldId id="334" r:id="rId118"/>
    <p:sldId id="449" r:id="rId119"/>
    <p:sldId id="360" r:id="rId120"/>
    <p:sldId id="361" r:id="rId121"/>
    <p:sldId id="359" r:id="rId122"/>
    <p:sldId id="362" r:id="rId123"/>
    <p:sldId id="363" r:id="rId124"/>
    <p:sldId id="381" r:id="rId125"/>
    <p:sldId id="364" r:id="rId126"/>
    <p:sldId id="365" r:id="rId127"/>
    <p:sldId id="366" r:id="rId128"/>
    <p:sldId id="369" r:id="rId129"/>
    <p:sldId id="367" r:id="rId130"/>
    <p:sldId id="368" r:id="rId131"/>
    <p:sldId id="389" r:id="rId132"/>
    <p:sldId id="450" r:id="rId133"/>
    <p:sldId id="451" r:id="rId134"/>
    <p:sldId id="452" r:id="rId135"/>
    <p:sldId id="453" r:id="rId136"/>
    <p:sldId id="454" r:id="rId137"/>
    <p:sldId id="336" r:id="rId138"/>
    <p:sldId id="455" r:id="rId139"/>
    <p:sldId id="337" r:id="rId140"/>
    <p:sldId id="338" r:id="rId141"/>
    <p:sldId id="382" r:id="rId142"/>
    <p:sldId id="339" r:id="rId143"/>
    <p:sldId id="401" r:id="rId144"/>
    <p:sldId id="340" r:id="rId145"/>
    <p:sldId id="341" r:id="rId146"/>
    <p:sldId id="402" r:id="rId147"/>
    <p:sldId id="342" r:id="rId148"/>
    <p:sldId id="343" r:id="rId149"/>
    <p:sldId id="344" r:id="rId150"/>
    <p:sldId id="403" r:id="rId151"/>
    <p:sldId id="345" r:id="rId152"/>
    <p:sldId id="404" r:id="rId153"/>
    <p:sldId id="346" r:id="rId154"/>
    <p:sldId id="383" r:id="rId155"/>
    <p:sldId id="405" r:id="rId156"/>
    <p:sldId id="347" r:id="rId157"/>
    <p:sldId id="348" r:id="rId158"/>
    <p:sldId id="349" r:id="rId159"/>
    <p:sldId id="406" r:id="rId160"/>
    <p:sldId id="350" r:id="rId161"/>
    <p:sldId id="407" r:id="rId162"/>
    <p:sldId id="352" r:id="rId163"/>
    <p:sldId id="408" r:id="rId164"/>
    <p:sldId id="353" r:id="rId165"/>
    <p:sldId id="409" r:id="rId166"/>
    <p:sldId id="354" r:id="rId167"/>
    <p:sldId id="410" r:id="rId168"/>
    <p:sldId id="355" r:id="rId169"/>
    <p:sldId id="390" r:id="rId170"/>
    <p:sldId id="456" r:id="rId171"/>
    <p:sldId id="457" r:id="rId172"/>
    <p:sldId id="458" r:id="rId173"/>
    <p:sldId id="459" r:id="rId174"/>
    <p:sldId id="460" r:id="rId175"/>
    <p:sldId id="370" r:id="rId176"/>
    <p:sldId id="356" r:id="rId177"/>
    <p:sldId id="461" r:id="rId178"/>
    <p:sldId id="462" r:id="rId179"/>
    <p:sldId id="463" r:id="rId180"/>
    <p:sldId id="464" r:id="rId181"/>
    <p:sldId id="465" r:id="rId182"/>
    <p:sldId id="466" r:id="rId183"/>
    <p:sldId id="467" r:id="rId184"/>
    <p:sldId id="267" r:id="rId185"/>
  </p:sldIdLst>
  <p:sldSz cx="9144000" cy="5143500" type="screen16x9"/>
  <p:notesSz cx="6858000" cy="9144000"/>
  <p:embeddedFontLst>
    <p:embeddedFont>
      <p:font typeface="Calibri" panose="020F0502020204030204" pitchFamily="34" charset="0"/>
      <p:regular r:id="rId188"/>
      <p:bold r:id="rId189"/>
      <p:italic r:id="rId190"/>
      <p:boldItalic r:id="rId191"/>
    </p:embeddedFont>
    <p:embeddedFont>
      <p:font typeface="Cutive Mono" pitchFamily="2" charset="77"/>
      <p:regular r:id="rId192"/>
    </p:embeddedFont>
    <p:embeddedFont>
      <p:font typeface="Open Sans" panose="020B0606030504020204" pitchFamily="34" charset="0"/>
      <p:regular r:id="rId193"/>
      <p:bold r:id="rId194"/>
      <p:italic r:id="rId195"/>
      <p:boldItalic r:id="rId196"/>
    </p:embeddedFont>
    <p:embeddedFont>
      <p:font typeface="Open Sans SemiBold" panose="020B0606030504020204" pitchFamily="34" charset="0"/>
      <p:bold r:id="rId197"/>
      <p:boldItalic r:id="rId19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45F"/>
    <a:srgbClr val="007C9E"/>
    <a:srgbClr val="F5A81C"/>
    <a:srgbClr val="004D71"/>
    <a:srgbClr val="B1B7BC"/>
    <a:srgbClr val="1B3764"/>
    <a:srgbClr val="0090B9"/>
    <a:srgbClr val="ED1C24"/>
    <a:srgbClr val="01A1DD"/>
    <a:srgbClr val="CFD4D7"/>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73" autoAdjust="0"/>
    <p:restoredTop sz="87633" autoAdjust="0"/>
  </p:normalViewPr>
  <p:slideViewPr>
    <p:cSldViewPr snapToGrid="0">
      <p:cViewPr varScale="1">
        <p:scale>
          <a:sx n="97" d="100"/>
          <a:sy n="97" d="100"/>
        </p:scale>
        <p:origin x="208" y="75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font" Target="fonts/font4.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font" Target="fonts/font5.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font" Target="fonts/font6.fntdata"/><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font" Target="fonts/font7.fntdata"/><Relationship Id="rId199"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font" Target="fonts/font2.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font" Target="fonts/font8.fntdata"/><Relationship Id="rId190" Type="http://schemas.openxmlformats.org/officeDocument/2006/relationships/font" Target="fonts/font3.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font" Target="fonts/font9.fntdata"/><Relationship Id="rId200" Type="http://schemas.openxmlformats.org/officeDocument/2006/relationships/viewProps" Target="view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notesMaster" Target="notesMasters/notes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font" Target="fonts/font10.fntdata"/><Relationship Id="rId201" Type="http://schemas.openxmlformats.org/officeDocument/2006/relationships/theme" Target="theme/theme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handoutMaster" Target="handoutMasters/handoutMaster1.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font" Target="fonts/font11.fntdata"/><Relationship Id="rId202" Type="http://schemas.openxmlformats.org/officeDocument/2006/relationships/tableStyles" Target="tableStyle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font" Target="fonts/font1.fntdata"/><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10/3/19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10/3/19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Students must understand TCP/IP in order to configure networking on any operating system, including Linux.</a:t>
            </a:r>
          </a:p>
          <a:p>
            <a:endParaRPr lang="en-US" dirty="0"/>
          </a:p>
          <a:p>
            <a:r>
              <a:rPr lang="en-US" dirty="0"/>
              <a:t>Teaching Tip: Gauge students' knowledge of TCP/IP fundamentals and adjust your teaching speed accordingly.</a:t>
            </a:r>
          </a:p>
        </p:txBody>
      </p:sp>
      <p:sp>
        <p:nvSpPr>
          <p:cNvPr id="4" name="Slide Number Placeholder 3"/>
          <p:cNvSpPr>
            <a:spLocks noGrp="1"/>
          </p:cNvSpPr>
          <p:nvPr>
            <p:ph type="sldNum" sz="quarter" idx="5"/>
          </p:nvPr>
        </p:nvSpPr>
        <p:spPr/>
        <p:txBody>
          <a:bodyPr/>
          <a:lstStyle/>
          <a:p>
            <a:fld id="{F0DDA35F-9E58-5D40-92C1-D8C7631003B0}" type="slidenum">
              <a:rPr lang="en-US" smtClean="0"/>
              <a:t>3</a:t>
            </a:fld>
            <a:endParaRPr lang="en-US" dirty="0"/>
          </a:p>
        </p:txBody>
      </p:sp>
    </p:spTree>
    <p:extLst>
      <p:ext uri="{BB962C8B-B14F-4D97-AF65-F5344CB8AC3E}">
        <p14:creationId xmlns:p14="http://schemas.microsoft.com/office/powerpoint/2010/main" val="2937066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If you haven't already, assign partners. If there are an odd number of students in class, have one partner with you, the instructor.</a:t>
            </a:r>
          </a:p>
          <a:p>
            <a:endParaRPr lang="en-US" dirty="0"/>
          </a:p>
          <a:p>
            <a:r>
              <a:rPr lang="en-US" dirty="0"/>
              <a:t>Teaching Tip: Students will learn more about these commands in a later topic.</a:t>
            </a:r>
          </a:p>
        </p:txBody>
      </p:sp>
      <p:sp>
        <p:nvSpPr>
          <p:cNvPr id="4" name="Slide Number Placeholder 3"/>
          <p:cNvSpPr>
            <a:spLocks noGrp="1"/>
          </p:cNvSpPr>
          <p:nvPr>
            <p:ph type="sldNum" sz="quarter" idx="5"/>
          </p:nvPr>
        </p:nvSpPr>
        <p:spPr/>
        <p:txBody>
          <a:bodyPr/>
          <a:lstStyle/>
          <a:p>
            <a:fld id="{F0DDA35F-9E58-5D40-92C1-D8C7631003B0}" type="slidenum">
              <a:rPr lang="en-US" smtClean="0"/>
              <a:t>114</a:t>
            </a:fld>
            <a:endParaRPr lang="en-US" dirty="0"/>
          </a:p>
        </p:txBody>
      </p:sp>
    </p:spTree>
    <p:extLst>
      <p:ext uri="{BB962C8B-B14F-4D97-AF65-F5344CB8AC3E}">
        <p14:creationId xmlns:p14="http://schemas.microsoft.com/office/powerpoint/2010/main" val="3529607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Encourage your students to research the listed cloud service providers on their own time. Cloud services are a key component of the IT field. Many cloud solutions are either Linux-based or provide strong support for Linux servers. Many CSPs provide trial or free services for a specified period of time.</a:t>
            </a:r>
          </a:p>
        </p:txBody>
      </p:sp>
      <p:sp>
        <p:nvSpPr>
          <p:cNvPr id="4" name="Slide Number Placeholder 3"/>
          <p:cNvSpPr>
            <a:spLocks noGrp="1"/>
          </p:cNvSpPr>
          <p:nvPr>
            <p:ph type="sldNum" sz="quarter" idx="5"/>
          </p:nvPr>
        </p:nvSpPr>
        <p:spPr/>
        <p:txBody>
          <a:bodyPr/>
          <a:lstStyle/>
          <a:p>
            <a:fld id="{F0DDA35F-9E58-5D40-92C1-D8C7631003B0}" type="slidenum">
              <a:rPr lang="en-US" smtClean="0"/>
              <a:t>118</a:t>
            </a:fld>
            <a:endParaRPr lang="en-US" dirty="0"/>
          </a:p>
        </p:txBody>
      </p:sp>
    </p:spTree>
    <p:extLst>
      <p:ext uri="{BB962C8B-B14F-4D97-AF65-F5344CB8AC3E}">
        <p14:creationId xmlns:p14="http://schemas.microsoft.com/office/powerpoint/2010/main" val="2319852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Orchestration will be covered in more detail in a later lesson.</a:t>
            </a:r>
          </a:p>
        </p:txBody>
      </p:sp>
      <p:sp>
        <p:nvSpPr>
          <p:cNvPr id="4" name="Slide Number Placeholder 3"/>
          <p:cNvSpPr>
            <a:spLocks noGrp="1"/>
          </p:cNvSpPr>
          <p:nvPr>
            <p:ph type="sldNum" sz="quarter" idx="5"/>
          </p:nvPr>
        </p:nvSpPr>
        <p:spPr/>
        <p:txBody>
          <a:bodyPr/>
          <a:lstStyle/>
          <a:p>
            <a:fld id="{F0DDA35F-9E58-5D40-92C1-D8C7631003B0}" type="slidenum">
              <a:rPr lang="en-US" smtClean="0"/>
              <a:t>122</a:t>
            </a:fld>
            <a:endParaRPr lang="en-US" dirty="0"/>
          </a:p>
        </p:txBody>
      </p:sp>
    </p:spTree>
    <p:extLst>
      <p:ext uri="{BB962C8B-B14F-4D97-AF65-F5344CB8AC3E}">
        <p14:creationId xmlns:p14="http://schemas.microsoft.com/office/powerpoint/2010/main" val="4045060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Kubernetes will be discussed in more depth in a later lesson.</a:t>
            </a:r>
          </a:p>
        </p:txBody>
      </p:sp>
      <p:sp>
        <p:nvSpPr>
          <p:cNvPr id="4" name="Slide Number Placeholder 3"/>
          <p:cNvSpPr>
            <a:spLocks noGrp="1"/>
          </p:cNvSpPr>
          <p:nvPr>
            <p:ph type="sldNum" sz="quarter" idx="5"/>
          </p:nvPr>
        </p:nvSpPr>
        <p:spPr/>
        <p:txBody>
          <a:bodyPr/>
          <a:lstStyle/>
          <a:p>
            <a:fld id="{F0DDA35F-9E58-5D40-92C1-D8C7631003B0}" type="slidenum">
              <a:rPr lang="en-US" smtClean="0"/>
              <a:t>124</a:t>
            </a:fld>
            <a:endParaRPr lang="en-US" dirty="0"/>
          </a:p>
        </p:txBody>
      </p:sp>
    </p:spTree>
    <p:extLst>
      <p:ext uri="{BB962C8B-B14F-4D97-AF65-F5344CB8AC3E}">
        <p14:creationId xmlns:p14="http://schemas.microsoft.com/office/powerpoint/2010/main" val="1681281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If students would rather not manually type this command, they can run yum-</a:t>
            </a:r>
            <a:r>
              <a:rPr lang="en-US" dirty="0" err="1"/>
              <a:t>script.sh</a:t>
            </a:r>
            <a:r>
              <a:rPr lang="en-US" dirty="0"/>
              <a:t> with superuser privileges instead. Or, they can copy and paste the command from that script into their terminal.</a:t>
            </a:r>
          </a:p>
          <a:p>
            <a:endParaRPr lang="en-US" dirty="0"/>
          </a:p>
          <a:p>
            <a:r>
              <a:rPr lang="en-US" dirty="0"/>
              <a:t>Teaching Tip: Students will learn more about package management with yum and other tools in the next lesson.</a:t>
            </a:r>
          </a:p>
          <a:p>
            <a:endParaRPr lang="en-US" dirty="0"/>
          </a:p>
          <a:p>
            <a:r>
              <a:rPr lang="en-US" dirty="0"/>
              <a:t>Teaching Tip: Students will use this VM to install Linux at the end of the class.</a:t>
            </a:r>
          </a:p>
          <a:p>
            <a:endParaRPr lang="en-US" dirty="0"/>
          </a:p>
          <a:p>
            <a:r>
              <a:rPr lang="en-US" dirty="0"/>
              <a:t>Teaching Tip: Students will work with this VM some more in the next lesson.</a:t>
            </a:r>
          </a:p>
        </p:txBody>
      </p:sp>
      <p:sp>
        <p:nvSpPr>
          <p:cNvPr id="4" name="Slide Number Placeholder 3"/>
          <p:cNvSpPr>
            <a:spLocks noGrp="1"/>
          </p:cNvSpPr>
          <p:nvPr>
            <p:ph type="sldNum" sz="quarter" idx="5"/>
          </p:nvPr>
        </p:nvSpPr>
        <p:spPr/>
        <p:txBody>
          <a:bodyPr/>
          <a:lstStyle/>
          <a:p>
            <a:fld id="{F0DDA35F-9E58-5D40-92C1-D8C7631003B0}" type="slidenum">
              <a:rPr lang="en-US" smtClean="0"/>
              <a:t>134</a:t>
            </a:fld>
            <a:endParaRPr lang="en-US" dirty="0"/>
          </a:p>
        </p:txBody>
      </p:sp>
    </p:spTree>
    <p:extLst>
      <p:ext uri="{BB962C8B-B14F-4D97-AF65-F5344CB8AC3E}">
        <p14:creationId xmlns:p14="http://schemas.microsoft.com/office/powerpoint/2010/main" val="2822821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mentioning that, in some environments, ICMP traffic may be blocked altogether.</a:t>
            </a:r>
          </a:p>
        </p:txBody>
      </p:sp>
      <p:sp>
        <p:nvSpPr>
          <p:cNvPr id="4" name="Slide Number Placeholder 3"/>
          <p:cNvSpPr>
            <a:spLocks noGrp="1"/>
          </p:cNvSpPr>
          <p:nvPr>
            <p:ph type="sldNum" sz="quarter" idx="5"/>
          </p:nvPr>
        </p:nvSpPr>
        <p:spPr/>
        <p:txBody>
          <a:bodyPr/>
          <a:lstStyle/>
          <a:p>
            <a:fld id="{F0DDA35F-9E58-5D40-92C1-D8C7631003B0}" type="slidenum">
              <a:rPr lang="en-US" smtClean="0"/>
              <a:t>137</a:t>
            </a:fld>
            <a:endParaRPr lang="en-US" dirty="0"/>
          </a:p>
        </p:txBody>
      </p:sp>
    </p:spTree>
    <p:extLst>
      <p:ext uri="{BB962C8B-B14F-4D97-AF65-F5344CB8AC3E}">
        <p14:creationId xmlns:p14="http://schemas.microsoft.com/office/powerpoint/2010/main" val="734720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pointing out that tools like </a:t>
            </a:r>
            <a:r>
              <a:rPr lang="en-US" dirty="0" err="1"/>
              <a:t>Nmap</a:t>
            </a:r>
            <a:r>
              <a:rPr lang="en-US" dirty="0"/>
              <a:t> and Wireshark are also used by attackers, and that their use may be discouraged or banned in students' organizations.</a:t>
            </a:r>
          </a:p>
        </p:txBody>
      </p:sp>
      <p:sp>
        <p:nvSpPr>
          <p:cNvPr id="4" name="Slide Number Placeholder 3"/>
          <p:cNvSpPr>
            <a:spLocks noGrp="1"/>
          </p:cNvSpPr>
          <p:nvPr>
            <p:ph type="sldNum" sz="quarter" idx="5"/>
          </p:nvPr>
        </p:nvSpPr>
        <p:spPr/>
        <p:txBody>
          <a:bodyPr/>
          <a:lstStyle/>
          <a:p>
            <a:fld id="{F0DDA35F-9E58-5D40-92C1-D8C7631003B0}" type="slidenum">
              <a:rPr lang="en-US" smtClean="0"/>
              <a:t>148</a:t>
            </a:fld>
            <a:endParaRPr lang="en-US" dirty="0"/>
          </a:p>
        </p:txBody>
      </p:sp>
    </p:spTree>
    <p:extLst>
      <p:ext uri="{BB962C8B-B14F-4D97-AF65-F5344CB8AC3E}">
        <p14:creationId xmlns:p14="http://schemas.microsoft.com/office/powerpoint/2010/main" val="2298526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A similar tool in Windows is </a:t>
            </a:r>
            <a:r>
              <a:rPr lang="en-US" dirty="0" err="1"/>
              <a:t>PathPing</a:t>
            </a:r>
            <a:r>
              <a:rPr lang="en-US" dirty="0"/>
              <a:t>.</a:t>
            </a:r>
          </a:p>
        </p:txBody>
      </p:sp>
      <p:sp>
        <p:nvSpPr>
          <p:cNvPr id="4" name="Slide Number Placeholder 3"/>
          <p:cNvSpPr>
            <a:spLocks noGrp="1"/>
          </p:cNvSpPr>
          <p:nvPr>
            <p:ph type="sldNum" sz="quarter" idx="5"/>
          </p:nvPr>
        </p:nvSpPr>
        <p:spPr/>
        <p:txBody>
          <a:bodyPr/>
          <a:lstStyle/>
          <a:p>
            <a:fld id="{F0DDA35F-9E58-5D40-92C1-D8C7631003B0}" type="slidenum">
              <a:rPr lang="en-US" smtClean="0"/>
              <a:t>159</a:t>
            </a:fld>
            <a:endParaRPr lang="en-US" dirty="0"/>
          </a:p>
        </p:txBody>
      </p:sp>
    </p:spTree>
    <p:extLst>
      <p:ext uri="{BB962C8B-B14F-4D97-AF65-F5344CB8AC3E}">
        <p14:creationId xmlns:p14="http://schemas.microsoft.com/office/powerpoint/2010/main" val="2650751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Both DNS and DHCP will be covered in more in depth in the next topic.</a:t>
            </a:r>
          </a:p>
        </p:txBody>
      </p:sp>
      <p:sp>
        <p:nvSpPr>
          <p:cNvPr id="4" name="Slide Number Placeholder 3"/>
          <p:cNvSpPr>
            <a:spLocks noGrp="1"/>
          </p:cNvSpPr>
          <p:nvPr>
            <p:ph type="sldNum" sz="quarter" idx="5"/>
          </p:nvPr>
        </p:nvSpPr>
        <p:spPr/>
        <p:txBody>
          <a:bodyPr/>
          <a:lstStyle/>
          <a:p>
            <a:fld id="{F0DDA35F-9E58-5D40-92C1-D8C7631003B0}" type="slidenum">
              <a:rPr lang="en-US" smtClean="0"/>
              <a:t>10</a:t>
            </a:fld>
            <a:endParaRPr lang="en-US" dirty="0"/>
          </a:p>
        </p:txBody>
      </p:sp>
    </p:spTree>
    <p:extLst>
      <p:ext uri="{BB962C8B-B14F-4D97-AF65-F5344CB8AC3E}">
        <p14:creationId xmlns:p14="http://schemas.microsoft.com/office/powerpoint/2010/main" val="3808371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using a telephone number (host ID) with an area code (network ID) as a point of comparison.</a:t>
            </a:r>
          </a:p>
        </p:txBody>
      </p:sp>
      <p:sp>
        <p:nvSpPr>
          <p:cNvPr id="4" name="Slide Number Placeholder 3"/>
          <p:cNvSpPr>
            <a:spLocks noGrp="1"/>
          </p:cNvSpPr>
          <p:nvPr>
            <p:ph type="sldNum" sz="quarter" idx="5"/>
          </p:nvPr>
        </p:nvSpPr>
        <p:spPr/>
        <p:txBody>
          <a:bodyPr/>
          <a:lstStyle/>
          <a:p>
            <a:fld id="{F0DDA35F-9E58-5D40-92C1-D8C7631003B0}" type="slidenum">
              <a:rPr lang="en-US" smtClean="0"/>
              <a:t>11</a:t>
            </a:fld>
            <a:endParaRPr lang="en-US" dirty="0"/>
          </a:p>
        </p:txBody>
      </p:sp>
    </p:spTree>
    <p:extLst>
      <p:ext uri="{BB962C8B-B14F-4D97-AF65-F5344CB8AC3E}">
        <p14:creationId xmlns:p14="http://schemas.microsoft.com/office/powerpoint/2010/main" val="39966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More application-layer protocols will be discussed later in this lesson.</a:t>
            </a:r>
          </a:p>
        </p:txBody>
      </p:sp>
      <p:sp>
        <p:nvSpPr>
          <p:cNvPr id="4" name="Slide Number Placeholder 3"/>
          <p:cNvSpPr>
            <a:spLocks noGrp="1"/>
          </p:cNvSpPr>
          <p:nvPr>
            <p:ph type="sldNum" sz="quarter" idx="5"/>
          </p:nvPr>
        </p:nvSpPr>
        <p:spPr/>
        <p:txBody>
          <a:bodyPr/>
          <a:lstStyle/>
          <a:p>
            <a:fld id="{F0DDA35F-9E58-5D40-92C1-D8C7631003B0}" type="slidenum">
              <a:rPr lang="en-US" smtClean="0"/>
              <a:t>15</a:t>
            </a:fld>
            <a:endParaRPr lang="en-US" dirty="0"/>
          </a:p>
        </p:txBody>
      </p:sp>
    </p:spTree>
    <p:extLst>
      <p:ext uri="{BB962C8B-B14F-4D97-AF65-F5344CB8AC3E}">
        <p14:creationId xmlns:p14="http://schemas.microsoft.com/office/powerpoint/2010/main" val="3565203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Authentication will be discussed in greater depth in the lesson on security.</a:t>
            </a:r>
          </a:p>
        </p:txBody>
      </p:sp>
      <p:sp>
        <p:nvSpPr>
          <p:cNvPr id="4" name="Slide Number Placeholder 3"/>
          <p:cNvSpPr>
            <a:spLocks noGrp="1"/>
          </p:cNvSpPr>
          <p:nvPr>
            <p:ph type="sldNum" sz="quarter" idx="5"/>
          </p:nvPr>
        </p:nvSpPr>
        <p:spPr/>
        <p:txBody>
          <a:bodyPr/>
          <a:lstStyle/>
          <a:p>
            <a:fld id="{F0DDA35F-9E58-5D40-92C1-D8C7631003B0}" type="slidenum">
              <a:rPr lang="en-US" smtClean="0"/>
              <a:t>42</a:t>
            </a:fld>
            <a:endParaRPr lang="en-US" dirty="0"/>
          </a:p>
        </p:txBody>
      </p:sp>
    </p:spTree>
    <p:extLst>
      <p:ext uri="{BB962C8B-B14F-4D97-AF65-F5344CB8AC3E}">
        <p14:creationId xmlns:p14="http://schemas.microsoft.com/office/powerpoint/2010/main" val="439451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Logging will be discussed in greater depth in the lesson on security.</a:t>
            </a:r>
          </a:p>
        </p:txBody>
      </p:sp>
      <p:sp>
        <p:nvSpPr>
          <p:cNvPr id="4" name="Slide Number Placeholder 3"/>
          <p:cNvSpPr>
            <a:spLocks noGrp="1"/>
          </p:cNvSpPr>
          <p:nvPr>
            <p:ph type="sldNum" sz="quarter" idx="5"/>
          </p:nvPr>
        </p:nvSpPr>
        <p:spPr/>
        <p:txBody>
          <a:bodyPr/>
          <a:lstStyle/>
          <a:p>
            <a:fld id="{F0DDA35F-9E58-5D40-92C1-D8C7631003B0}" type="slidenum">
              <a:rPr lang="en-US" smtClean="0"/>
              <a:t>44</a:t>
            </a:fld>
            <a:endParaRPr lang="en-US" dirty="0"/>
          </a:p>
        </p:txBody>
      </p:sp>
    </p:spTree>
    <p:extLst>
      <p:ext uri="{BB962C8B-B14F-4D97-AF65-F5344CB8AC3E}">
        <p14:creationId xmlns:p14="http://schemas.microsoft.com/office/powerpoint/2010/main" val="3281804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Virtualization will be discussed in more depth in a later topic.</a:t>
            </a:r>
          </a:p>
        </p:txBody>
      </p:sp>
      <p:sp>
        <p:nvSpPr>
          <p:cNvPr id="4" name="Slide Number Placeholder 3"/>
          <p:cNvSpPr>
            <a:spLocks noGrp="1"/>
          </p:cNvSpPr>
          <p:nvPr>
            <p:ph type="sldNum" sz="quarter" idx="5"/>
          </p:nvPr>
        </p:nvSpPr>
        <p:spPr/>
        <p:txBody>
          <a:bodyPr/>
          <a:lstStyle/>
          <a:p>
            <a:fld id="{F0DDA35F-9E58-5D40-92C1-D8C7631003B0}" type="slidenum">
              <a:rPr lang="en-US" smtClean="0"/>
              <a:t>51</a:t>
            </a:fld>
            <a:endParaRPr lang="en-US" dirty="0"/>
          </a:p>
        </p:txBody>
      </p:sp>
    </p:spTree>
    <p:extLst>
      <p:ext uri="{BB962C8B-B14F-4D97-AF65-F5344CB8AC3E}">
        <p14:creationId xmlns:p14="http://schemas.microsoft.com/office/powerpoint/2010/main" val="3594555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It may be helpful for students to maximize their terminal window while inputting the following commands.</a:t>
            </a:r>
          </a:p>
        </p:txBody>
      </p:sp>
      <p:sp>
        <p:nvSpPr>
          <p:cNvPr id="4" name="Slide Number Placeholder 3"/>
          <p:cNvSpPr>
            <a:spLocks noGrp="1"/>
          </p:cNvSpPr>
          <p:nvPr>
            <p:ph type="sldNum" sz="quarter" idx="5"/>
          </p:nvPr>
        </p:nvSpPr>
        <p:spPr/>
        <p:txBody>
          <a:bodyPr/>
          <a:lstStyle/>
          <a:p>
            <a:fld id="{F0DDA35F-9E58-5D40-92C1-D8C7631003B0}" type="slidenum">
              <a:rPr lang="en-US" smtClean="0"/>
              <a:t>78</a:t>
            </a:fld>
            <a:endParaRPr lang="en-US" dirty="0"/>
          </a:p>
        </p:txBody>
      </p:sp>
    </p:spTree>
    <p:extLst>
      <p:ext uri="{BB962C8B-B14F-4D97-AF65-F5344CB8AC3E}">
        <p14:creationId xmlns:p14="http://schemas.microsoft.com/office/powerpoint/2010/main" val="2196023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This content focuses on just one capability of the file.</a:t>
            </a:r>
          </a:p>
        </p:txBody>
      </p:sp>
      <p:sp>
        <p:nvSpPr>
          <p:cNvPr id="4" name="Slide Number Placeholder 3"/>
          <p:cNvSpPr>
            <a:spLocks noGrp="1"/>
          </p:cNvSpPr>
          <p:nvPr>
            <p:ph type="sldNum" sz="quarter" idx="5"/>
          </p:nvPr>
        </p:nvSpPr>
        <p:spPr/>
        <p:txBody>
          <a:bodyPr/>
          <a:lstStyle/>
          <a:p>
            <a:fld id="{F0DDA35F-9E58-5D40-92C1-D8C7631003B0}" type="slidenum">
              <a:rPr lang="en-US" smtClean="0"/>
              <a:t>98</a:t>
            </a:fld>
            <a:endParaRPr lang="en-US" dirty="0"/>
          </a:p>
        </p:txBody>
      </p:sp>
    </p:spTree>
    <p:extLst>
      <p:ext uri="{BB962C8B-B14F-4D97-AF65-F5344CB8AC3E}">
        <p14:creationId xmlns:p14="http://schemas.microsoft.com/office/powerpoint/2010/main" val="2069663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C3F268-D399-CD41-93EB-BC0DC0B74CB8}"/>
              </a:ext>
            </a:extLst>
          </p:cNvPr>
          <p:cNvPicPr>
            <a:picLocks noChangeAspect="1"/>
          </p:cNvPicPr>
          <p:nvPr userDrawn="1"/>
        </p:nvPicPr>
        <p:blipFill>
          <a:blip r:embed="rId2"/>
          <a:stretch>
            <a:fillRect/>
          </a:stretch>
        </p:blipFill>
        <p:spPr>
          <a:xfrm>
            <a:off x="0" y="4123764"/>
            <a:ext cx="9162288" cy="710498"/>
          </a:xfrm>
          <a:prstGeom prst="rect">
            <a:avLst/>
          </a:prstGeom>
        </p:spPr>
      </p:pic>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Course/Lesson outline</a:t>
            </a:r>
          </a:p>
        </p:txBody>
      </p:sp>
      <p:sp>
        <p:nvSpPr>
          <p:cNvPr id="7" name="Slide Number Placeholder 5">
            <a:extLst>
              <a:ext uri="{FF2B5EF4-FFF2-40B4-BE49-F238E27FC236}">
                <a16:creationId xmlns:a16="http://schemas.microsoft.com/office/drawing/2014/main" id="{22E793E8-1E1B-7342-97FF-3EBEB6CE2F97}"/>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0" name="Slide Number Placeholder 5">
            <a:extLst>
              <a:ext uri="{FF2B5EF4-FFF2-40B4-BE49-F238E27FC236}">
                <a16:creationId xmlns:a16="http://schemas.microsoft.com/office/drawing/2014/main" id="{C6A4ED92-FF5D-D14E-9468-3074E27957D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F10937EE-1C4A-CD4A-8D8B-58C6219952EB}"/>
              </a:ext>
            </a:extLst>
          </p:cNvPr>
          <p:cNvSpPr>
            <a:spLocks noGrp="1"/>
          </p:cNvSpPr>
          <p:nvPr>
            <p:ph idx="1" hasCustomPrompt="1"/>
          </p:nvPr>
        </p:nvSpPr>
        <p:spPr>
          <a:xfrm>
            <a:off x="341924" y="980349"/>
            <a:ext cx="8460152" cy="2990074"/>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B6C7ED59-72C2-324E-AEEB-8DFC1F5573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388793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7"/>
          </a:xfrm>
          <a:prstGeom prst="rect">
            <a:avLst/>
          </a:prstGeom>
        </p:spPr>
      </p:pic>
    </p:spTree>
    <p:extLst>
      <p:ext uri="{BB962C8B-B14F-4D97-AF65-F5344CB8AC3E}">
        <p14:creationId xmlns:p14="http://schemas.microsoft.com/office/powerpoint/2010/main" val="1767382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inds-On Activity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804EA5-17AD-354B-90BB-56A1A9BBD306}"/>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1" y="3384616"/>
            <a:ext cx="9143999"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2784C09B-F43A-F747-800F-F1DE1DE87130}"/>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8" name="Slide Number Placeholder 5">
            <a:extLst>
              <a:ext uri="{FF2B5EF4-FFF2-40B4-BE49-F238E27FC236}">
                <a16:creationId xmlns:a16="http://schemas.microsoft.com/office/drawing/2014/main" id="{8DC713EE-FFB3-8147-9995-551A638CBF1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3" name="Picture 12">
            <a:extLst>
              <a:ext uri="{FF2B5EF4-FFF2-40B4-BE49-F238E27FC236}">
                <a16:creationId xmlns:a16="http://schemas.microsoft.com/office/drawing/2014/main" id="{CE472390-70FA-EF46-BC95-2AB6BD804B4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7" name="Picture 16" descr="CompTIA_logo.wmf">
            <a:extLst>
              <a:ext uri="{FF2B5EF4-FFF2-40B4-BE49-F238E27FC236}">
                <a16:creationId xmlns:a16="http://schemas.microsoft.com/office/drawing/2014/main" id="{EA95763B-85F6-9048-B507-4FD23026F6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6" name="Picture 15">
            <a:extLst>
              <a:ext uri="{FF2B5EF4-FFF2-40B4-BE49-F238E27FC236}">
                <a16:creationId xmlns:a16="http://schemas.microsoft.com/office/drawing/2014/main" id="{C30FFAE2-1926-424D-9409-EA1F521618BE}"/>
              </a:ext>
            </a:extLst>
          </p:cNvPr>
          <p:cNvPicPr>
            <a:picLocks/>
          </p:cNvPicPr>
          <p:nvPr userDrawn="1"/>
        </p:nvPicPr>
        <p:blipFill>
          <a:blip r:embed="rId4"/>
          <a:stretch>
            <a:fillRect/>
          </a:stretch>
        </p:blipFill>
        <p:spPr>
          <a:xfrm>
            <a:off x="-18288" y="4511039"/>
            <a:ext cx="9180576" cy="347207"/>
          </a:xfrm>
          <a:prstGeom prst="rect">
            <a:avLst/>
          </a:prstGeom>
        </p:spPr>
      </p:pic>
      <p:pic>
        <p:nvPicPr>
          <p:cNvPr id="5" name="Picture 4">
            <a:extLst>
              <a:ext uri="{FF2B5EF4-FFF2-40B4-BE49-F238E27FC236}">
                <a16:creationId xmlns:a16="http://schemas.microsoft.com/office/drawing/2014/main" id="{B3D31B16-7F80-4E40-A64A-D400F2BE5BDA}"/>
              </a:ext>
            </a:extLst>
          </p:cNvPr>
          <p:cNvPicPr>
            <a:picLocks noChangeAspect="1"/>
          </p:cNvPicPr>
          <p:nvPr userDrawn="1"/>
        </p:nvPicPr>
        <p:blipFill>
          <a:blip r:embed="rId5"/>
          <a:stretch>
            <a:fillRect/>
          </a:stretch>
        </p:blipFill>
        <p:spPr>
          <a:xfrm>
            <a:off x="2656114" y="1288868"/>
            <a:ext cx="3829752" cy="2097826"/>
          </a:xfrm>
          <a:prstGeom prst="rect">
            <a:avLst/>
          </a:prstGeom>
        </p:spPr>
      </p:pic>
    </p:spTree>
    <p:extLst>
      <p:ext uri="{BB962C8B-B14F-4D97-AF65-F5344CB8AC3E}">
        <p14:creationId xmlns:p14="http://schemas.microsoft.com/office/powerpoint/2010/main" val="2887627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Slide Number Placeholder 5">
            <a:extLst>
              <a:ext uri="{FF2B5EF4-FFF2-40B4-BE49-F238E27FC236}">
                <a16:creationId xmlns:a16="http://schemas.microsoft.com/office/drawing/2014/main" id="{0B532A39-38A8-2A46-94DF-A7FED7B65D5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5" name="Slide Number Placeholder 5">
            <a:extLst>
              <a:ext uri="{FF2B5EF4-FFF2-40B4-BE49-F238E27FC236}">
                <a16:creationId xmlns:a16="http://schemas.microsoft.com/office/drawing/2014/main" id="{13E0E152-89EE-D041-8208-22B1448FC3D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9" name="Picture 8" descr="CompTIA_logo.wmf">
            <a:extLst>
              <a:ext uri="{FF2B5EF4-FFF2-40B4-BE49-F238E27FC236}">
                <a16:creationId xmlns:a16="http://schemas.microsoft.com/office/drawing/2014/main" id="{1E765CB9-1B51-9D48-955D-6843AA1B95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333872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Reflective Questi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976531"/>
            <a:ext cx="8460150" cy="3394472"/>
          </a:xfrm>
        </p:spPr>
        <p:txBody>
          <a:bodyPr/>
          <a:lstStyle>
            <a:lvl1pPr>
              <a:spcAft>
                <a:spcPts val="1800"/>
              </a:spcAft>
              <a:buFont typeface="+mj-lt"/>
              <a:buAutoNum type="arabicPeriod"/>
              <a:defRPr sz="1800">
                <a:solidFill>
                  <a:srgbClr val="45545F"/>
                </a:solidFill>
              </a:defRPr>
            </a:lvl1pPr>
            <a:lvl2pPr marL="600075" indent="-257175">
              <a:buFont typeface="+mj-lt"/>
              <a:buAutoNum type="arabicPeriod"/>
              <a:defRPr/>
            </a:lvl2pPr>
            <a:lvl3pPr marL="942975" indent="-257175">
              <a:buFont typeface="+mj-lt"/>
              <a:buAutoNum type="arabicPeriod"/>
              <a:defRPr/>
            </a:lvl3pPr>
            <a:lvl4pPr marL="1371600" indent="-342900">
              <a:buFont typeface="+mj-lt"/>
              <a:buAutoNum type="arabicPeriod"/>
              <a:defRPr/>
            </a:lvl4pPr>
            <a:lvl5pPr marL="1714500" indent="-3429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7" name="TextBox 6">
            <a:extLst>
              <a:ext uri="{FF2B5EF4-FFF2-40B4-BE49-F238E27FC236}">
                <a16:creationId xmlns:a16="http://schemas.microsoft.com/office/drawing/2014/main" id="{50A4E754-7F02-4770-8121-961E43A23B05}"/>
              </a:ext>
            </a:extLst>
          </p:cNvPr>
          <p:cNvSpPr txBox="1"/>
          <p:nvPr userDrawn="1"/>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Reflective Questions</a:t>
            </a:r>
          </a:p>
        </p:txBody>
      </p:sp>
      <p:sp>
        <p:nvSpPr>
          <p:cNvPr id="6" name="Slide Number Placeholder 5">
            <a:extLst>
              <a:ext uri="{FF2B5EF4-FFF2-40B4-BE49-F238E27FC236}">
                <a16:creationId xmlns:a16="http://schemas.microsoft.com/office/drawing/2014/main" id="{14A600C4-2AD2-7847-84E5-43FA5600D6B7}"/>
              </a:ext>
            </a:extLst>
          </p:cNvPr>
          <p:cNvSpPr txBox="1">
            <a:spLocks/>
          </p:cNvSpPr>
          <p:nvPr/>
        </p:nvSpPr>
        <p:spPr>
          <a:xfrm>
            <a:off x="-402655"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E5CC41E3-297F-AB42-B4CD-9E84AFB27EFB}"/>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descr="CompTIA_logo.wmf">
            <a:extLst>
              <a:ext uri="{FF2B5EF4-FFF2-40B4-BE49-F238E27FC236}">
                <a16:creationId xmlns:a16="http://schemas.microsoft.com/office/drawing/2014/main" id="{9EDA33E4-71A4-D841-BB71-AA1209C4CD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id="{52F70059-50E2-B24D-9AA3-145112C8E861}"/>
              </a:ext>
            </a:extLst>
          </p:cNvPr>
          <p:cNvPicPr>
            <a:picLocks noChangeAspect="1"/>
          </p:cNvPicPr>
          <p:nvPr userDrawn="1"/>
        </p:nvPicPr>
        <p:blipFill>
          <a:blip r:embed="rId3"/>
          <a:stretch>
            <a:fillRect/>
          </a:stretch>
        </p:blipFill>
        <p:spPr>
          <a:xfrm>
            <a:off x="6447759" y="3743863"/>
            <a:ext cx="2696240" cy="1402469"/>
          </a:xfrm>
          <a:prstGeom prst="rect">
            <a:avLst/>
          </a:prstGeom>
        </p:spPr>
      </p:pic>
    </p:spTree>
    <p:extLst>
      <p:ext uri="{BB962C8B-B14F-4D97-AF65-F5344CB8AC3E}">
        <p14:creationId xmlns:p14="http://schemas.microsoft.com/office/powerpoint/2010/main" val="9772289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10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534195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Content Placeholder 2"/>
          <p:cNvSpPr>
            <a:spLocks noGrp="1"/>
          </p:cNvSpPr>
          <p:nvPr>
            <p:ph sz="half" idx="1"/>
          </p:nvPr>
        </p:nvSpPr>
        <p:spPr>
          <a:xfrm>
            <a:off x="457200" y="1200151"/>
            <a:ext cx="4038600" cy="3394472"/>
          </a:xfrm>
        </p:spPr>
        <p:txBody>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200151"/>
            <a:ext cx="4038600" cy="3394472"/>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5" name="Slide Number Placeholder 5">
            <a:extLst>
              <a:ext uri="{FF2B5EF4-FFF2-40B4-BE49-F238E27FC236}">
                <a16:creationId xmlns:a16="http://schemas.microsoft.com/office/drawing/2014/main" id="{F5D94452-C962-A343-85AC-E3B4874697F0}"/>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AB226F9D-6293-B945-9CB4-7274CE8670A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953D7D55-FF4B-144A-9A47-F9B21A50C6A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623474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6518802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80597"/>
            <a:ext cx="7797800" cy="615462"/>
          </a:xfrm>
        </p:spPr>
        <p:txBody>
          <a:bodyPr anchor="ctr" anchorCtr="0">
            <a:noAutofit/>
          </a:bodyPr>
          <a:lstStyle>
            <a:lvl1pPr algn="l">
              <a:defRPr sz="2400" b="1">
                <a:latin typeface="+mn-lt"/>
              </a:defRPr>
            </a:lvl1pPr>
          </a:lstStyle>
          <a:p>
            <a:r>
              <a:rPr lang="en-US" dirty="0"/>
              <a:t>Click to add title</a:t>
            </a:r>
          </a:p>
        </p:txBody>
      </p:sp>
      <p:sp>
        <p:nvSpPr>
          <p:cNvPr id="3" name="Content Placeholder 2"/>
          <p:cNvSpPr>
            <a:spLocks noGrp="1"/>
          </p:cNvSpPr>
          <p:nvPr>
            <p:ph idx="1"/>
          </p:nvPr>
        </p:nvSpPr>
        <p:spPr>
          <a:xfrm>
            <a:off x="3575050" y="1076327"/>
            <a:ext cx="5111750" cy="3518297"/>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1C1949C1-B925-B544-AA5E-2B852777C1B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5C377139-E7E4-3D4D-86BD-7F66AB95747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40D7BB1-77D8-B148-9C19-407AE5F22E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233179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75806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AD1568E5-94C1-AF4C-A4BA-19730F02292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3" name="Slide Number Placeholder 5">
            <a:extLst>
              <a:ext uri="{FF2B5EF4-FFF2-40B4-BE49-F238E27FC236}">
                <a16:creationId xmlns:a16="http://schemas.microsoft.com/office/drawing/2014/main" id="{CD95E9CC-440B-FB49-9F80-F9E9877D32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72C6F783-9286-1544-850A-F82A0510B462}"/>
              </a:ext>
            </a:extLst>
          </p:cNvPr>
          <p:cNvSpPr>
            <a:spLocks noGrp="1"/>
          </p:cNvSpPr>
          <p:nvPr>
            <p:ph idx="1" hasCustomPrompt="1"/>
          </p:nvPr>
        </p:nvSpPr>
        <p:spPr>
          <a:xfrm>
            <a:off x="341924" y="980347"/>
            <a:ext cx="8460152" cy="3567590"/>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0" name="Picture 9" descr="CompTIA_logo.wmf">
            <a:extLst>
              <a:ext uri="{FF2B5EF4-FFF2-40B4-BE49-F238E27FC236}">
                <a16:creationId xmlns:a16="http://schemas.microsoft.com/office/drawing/2014/main" id="{BB89A167-2C0A-E142-A4E6-098E36FF4B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6881208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Vertical Text Placeholder 2"/>
          <p:cNvSpPr>
            <a:spLocks noGrp="1"/>
          </p:cNvSpPr>
          <p:nvPr>
            <p:ph type="body" orient="vert" idx="1"/>
          </p:nvPr>
        </p:nvSpPr>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DB01C9F3-3BDB-EE4F-8A30-9A2C41287F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BFBB5713-2AA6-6A44-B019-28FDF5A1CE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863308DA-D7BC-384E-821F-8A3A2D1C8C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7066875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908539"/>
            <a:ext cx="2057400" cy="3686084"/>
          </a:xfrm>
        </p:spPr>
        <p:txBody>
          <a:bodyPr vert="eaVert"/>
          <a:lstStyle>
            <a:lvl1pPr>
              <a:defRPr b="1">
                <a:solidFill>
                  <a:srgbClr val="45545F"/>
                </a:solidFill>
                <a:latin typeface="+mn-lt"/>
              </a:defRPr>
            </a:lvl1pPr>
          </a:lstStyle>
          <a:p>
            <a:r>
              <a:rPr lang="en-US" dirty="0"/>
              <a:t>Click to add title</a:t>
            </a:r>
          </a:p>
        </p:txBody>
      </p:sp>
      <p:sp>
        <p:nvSpPr>
          <p:cNvPr id="3" name="Vertical Text Placeholder 2"/>
          <p:cNvSpPr>
            <a:spLocks noGrp="1"/>
          </p:cNvSpPr>
          <p:nvPr>
            <p:ph type="body" orient="vert" idx="1"/>
          </p:nvPr>
        </p:nvSpPr>
        <p:spPr>
          <a:xfrm>
            <a:off x="457200" y="908539"/>
            <a:ext cx="6019800" cy="3686084"/>
          </a:xfrm>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43BDB5AB-F661-7543-882F-AF797D8A21C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A8B1C3BD-5CFC-B54B-B06A-247C2168BA5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18730890-2F38-5A47-B746-C8A5D1CBF9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7114930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90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42187198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2C9C1D8-EBAB-9044-B613-CB1F1A3C1F30}"/>
              </a:ext>
            </a:extLst>
          </p:cNvPr>
          <p:cNvPicPr>
            <a:picLocks noChangeAspect="1"/>
          </p:cNvPicPr>
          <p:nvPr userDrawn="1"/>
        </p:nvPicPr>
        <p:blipFill>
          <a:blip r:embed="rId4"/>
          <a:stretch>
            <a:fillRect/>
          </a:stretch>
        </p:blipFill>
        <p:spPr>
          <a:xfrm>
            <a:off x="6938442" y="3143794"/>
            <a:ext cx="2205558" cy="1999706"/>
          </a:xfrm>
          <a:prstGeom prst="rect">
            <a:avLst/>
          </a:prstGeom>
        </p:spPr>
      </p:pic>
    </p:spTree>
    <p:extLst>
      <p:ext uri="{BB962C8B-B14F-4D97-AF65-F5344CB8AC3E}">
        <p14:creationId xmlns:p14="http://schemas.microsoft.com/office/powerpoint/2010/main" val="118947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7"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0937047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8"/>
          </a:xfrm>
          <a:prstGeom prst="rect">
            <a:avLst/>
          </a:prstGeom>
        </p:spPr>
      </p:pic>
    </p:spTree>
    <p:extLst>
      <p:ext uri="{BB962C8B-B14F-4D97-AF65-F5344CB8AC3E}">
        <p14:creationId xmlns:p14="http://schemas.microsoft.com/office/powerpoint/2010/main" val="34446625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4036801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1908533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431913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7C9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2401473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2B283-1721-A54D-A0F1-D2BEA4930744}"/>
              </a:ext>
            </a:extLst>
          </p:cNvPr>
          <p:cNvPicPr>
            <a:picLocks/>
          </p:cNvPicPr>
          <p:nvPr userDrawn="1"/>
        </p:nvPicPr>
        <p:blipFill>
          <a:blip r:embed="rId2"/>
          <a:stretch>
            <a:fillRect/>
          </a:stretch>
        </p:blipFill>
        <p:spPr>
          <a:xfrm>
            <a:off x="-18288" y="4443006"/>
            <a:ext cx="9180576" cy="384048"/>
          </a:xfrm>
          <a:prstGeom prst="rect">
            <a:avLst/>
          </a:prstGeom>
        </p:spPr>
      </p:pic>
      <p:sp>
        <p:nvSpPr>
          <p:cNvPr id="9"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solidFill>
                  <a:srgbClr val="ED1C24"/>
                </a:solidFill>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EFBE5EB6-65FE-0E48-9452-A19FC7E53C3D}"/>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E99B5762-231E-5D48-BE77-49FAD4EC5C21}"/>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1" name="Text Placeholder 2">
            <a:extLst>
              <a:ext uri="{FF2B5EF4-FFF2-40B4-BE49-F238E27FC236}">
                <a16:creationId xmlns:a16="http://schemas.microsoft.com/office/drawing/2014/main" id="{DE834EAB-3654-8444-AD99-93CDAC63F3F4}"/>
              </a:ext>
            </a:extLst>
          </p:cNvPr>
          <p:cNvSpPr>
            <a:spLocks noGrp="1"/>
          </p:cNvSpPr>
          <p:nvPr>
            <p:ph idx="1" hasCustomPrompt="1"/>
          </p:nvPr>
        </p:nvSpPr>
        <p:spPr>
          <a:xfrm>
            <a:off x="341924" y="980349"/>
            <a:ext cx="8460152" cy="332214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4944337A-3BE7-674E-B293-3D2844FE50B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807699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937C02-723F-7449-9D91-D10D98479B38}"/>
              </a:ext>
            </a:extLst>
          </p:cNvPr>
          <p:cNvPicPr>
            <a:picLocks noChangeAspect="1"/>
          </p:cNvPicPr>
          <p:nvPr userDrawn="1"/>
        </p:nvPicPr>
        <p:blipFill>
          <a:blip r:embed="rId2"/>
          <a:stretch>
            <a:fillRect/>
          </a:stretch>
        </p:blipFill>
        <p:spPr>
          <a:xfrm>
            <a:off x="6950148" y="3143794"/>
            <a:ext cx="2193852" cy="1999706"/>
          </a:xfrm>
          <a:prstGeom prst="rect">
            <a:avLst/>
          </a:prstGeom>
        </p:spPr>
      </p:pic>
      <p:sp>
        <p:nvSpPr>
          <p:cNvPr id="11"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357115EB-6EB9-AD43-BF51-6238C42B69E2}"/>
              </a:ext>
            </a:extLst>
          </p:cNvPr>
          <p:cNvSpPr txBox="1">
            <a:spLocks/>
          </p:cNvSpPr>
          <p:nvPr/>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AAD0C0EF-7038-634B-8024-2C277C80B0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5" name="Text Placeholder 2">
            <a:extLst>
              <a:ext uri="{FF2B5EF4-FFF2-40B4-BE49-F238E27FC236}">
                <a16:creationId xmlns:a16="http://schemas.microsoft.com/office/drawing/2014/main" id="{EACD82ED-3ACE-6B4E-AED2-34697AE09C35}"/>
              </a:ext>
            </a:extLst>
          </p:cNvPr>
          <p:cNvSpPr>
            <a:spLocks noGrp="1"/>
          </p:cNvSpPr>
          <p:nvPr>
            <p:ph idx="1" hasCustomPrompt="1"/>
          </p:nvPr>
        </p:nvSpPr>
        <p:spPr>
          <a:xfrm>
            <a:off x="341924" y="980348"/>
            <a:ext cx="8460152" cy="3589247"/>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4" name="Picture 13" descr="CompTIA_logo.wmf">
            <a:extLst>
              <a:ext uri="{FF2B5EF4-FFF2-40B4-BE49-F238E27FC236}">
                <a16:creationId xmlns:a16="http://schemas.microsoft.com/office/drawing/2014/main" id="{356AF006-7545-FE4E-BA37-FA9657065F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245945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7054516" cy="571500"/>
          </a:xfrm>
        </p:spPr>
        <p:txBody>
          <a:bodyPr/>
          <a:lstStyle>
            <a:lvl1pPr marL="0" indent="0" algn="l" defTabSz="342900" rtl="0" eaLnBrk="1" latinLnBrk="0" hangingPunct="1">
              <a:spcBef>
                <a:spcPct val="20000"/>
              </a:spcBef>
              <a:buClr>
                <a:schemeClr val="accent1"/>
              </a:buClr>
              <a:buFont typeface="Arial"/>
              <a:buNone/>
              <a:defRPr lang="en-US" sz="1800" b="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6" name="Slide Number Placeholder 5">
            <a:extLst>
              <a:ext uri="{FF2B5EF4-FFF2-40B4-BE49-F238E27FC236}">
                <a16:creationId xmlns:a16="http://schemas.microsoft.com/office/drawing/2014/main" id="{804186BA-5094-1448-BB57-AB5B0FEA3A02}"/>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1" name="Slide Number Placeholder 5">
            <a:extLst>
              <a:ext uri="{FF2B5EF4-FFF2-40B4-BE49-F238E27FC236}">
                <a16:creationId xmlns:a16="http://schemas.microsoft.com/office/drawing/2014/main" id="{57DCA484-9C40-334C-AD13-25B14530D4BF}"/>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1C8B6186-7A8B-DC46-9466-DB72DE79C1AC}"/>
              </a:ext>
            </a:extLst>
          </p:cNvPr>
          <p:cNvSpPr>
            <a:spLocks noGrp="1"/>
          </p:cNvSpPr>
          <p:nvPr>
            <p:ph idx="1" hasCustomPrompt="1"/>
          </p:nvPr>
        </p:nvSpPr>
        <p:spPr>
          <a:xfrm>
            <a:off x="341924" y="1696454"/>
            <a:ext cx="8460152" cy="295657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7" name="Picture 16" descr="CompTIA_logo.wmf">
            <a:extLst>
              <a:ext uri="{FF2B5EF4-FFF2-40B4-BE49-F238E27FC236}">
                <a16:creationId xmlns:a16="http://schemas.microsoft.com/office/drawing/2014/main" id="{A660B38B-C7D9-D944-83F2-8500759A1BD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8" name="Picture 100" descr="book">
            <a:extLst>
              <a:ext uri="{FF2B5EF4-FFF2-40B4-BE49-F238E27FC236}">
                <a16:creationId xmlns:a16="http://schemas.microsoft.com/office/drawing/2014/main" id="{7659040C-5D30-DA49-B1E6-5E966016CCA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991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904E5AC-2C37-054D-B16D-0D8582A5ED69}"/>
              </a:ext>
            </a:extLst>
          </p:cNvPr>
          <p:cNvPicPr>
            <a:picLocks noChangeAspect="1"/>
          </p:cNvPicPr>
          <p:nvPr userDrawn="1"/>
        </p:nvPicPr>
        <p:blipFill>
          <a:blip r:embed="rId4"/>
          <a:stretch>
            <a:fillRect/>
          </a:stretch>
        </p:blipFill>
        <p:spPr>
          <a:xfrm>
            <a:off x="6950148" y="3143794"/>
            <a:ext cx="2193852" cy="1999706"/>
          </a:xfrm>
          <a:prstGeom prst="rect">
            <a:avLst/>
          </a:prstGeom>
        </p:spPr>
      </p:pic>
    </p:spTree>
    <p:extLst>
      <p:ext uri="{BB962C8B-B14F-4D97-AF65-F5344CB8AC3E}">
        <p14:creationId xmlns:p14="http://schemas.microsoft.com/office/powerpoint/2010/main" val="1857587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6"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119852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ands-On Activity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E79872-6410-E14A-8678-93C3DB88970C}"/>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3384616"/>
            <a:ext cx="8001000"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F628AF2C-F141-0F46-BA28-178577A16F7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6BA17A01-17DB-2540-9CD7-DEA1D2C76BF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a:extLst>
              <a:ext uri="{FF2B5EF4-FFF2-40B4-BE49-F238E27FC236}">
                <a16:creationId xmlns:a16="http://schemas.microsoft.com/office/drawing/2014/main" id="{2F141D98-3766-574F-B382-B3B62F9F068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8" name="Picture 17" descr="CompTIA_logo.wmf">
            <a:extLst>
              <a:ext uri="{FF2B5EF4-FFF2-40B4-BE49-F238E27FC236}">
                <a16:creationId xmlns:a16="http://schemas.microsoft.com/office/drawing/2014/main" id="{1E5018EB-5EA6-DB41-BB6E-BDD87D776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7" name="Picture 16">
            <a:extLst>
              <a:ext uri="{FF2B5EF4-FFF2-40B4-BE49-F238E27FC236}">
                <a16:creationId xmlns:a16="http://schemas.microsoft.com/office/drawing/2014/main" id="{24BDA0A4-50B6-2647-8936-3D1D66E5E7A5}"/>
              </a:ext>
            </a:extLst>
          </p:cNvPr>
          <p:cNvPicPr>
            <a:picLocks/>
          </p:cNvPicPr>
          <p:nvPr userDrawn="1"/>
        </p:nvPicPr>
        <p:blipFill>
          <a:blip r:embed="rId4"/>
          <a:stretch>
            <a:fillRect/>
          </a:stretch>
        </p:blipFill>
        <p:spPr>
          <a:xfrm>
            <a:off x="-18288" y="4511039"/>
            <a:ext cx="9180576" cy="347207"/>
          </a:xfrm>
          <a:prstGeom prst="rect">
            <a:avLst/>
          </a:prstGeom>
        </p:spPr>
      </p:pic>
      <p:pic>
        <p:nvPicPr>
          <p:cNvPr id="4" name="Picture 3">
            <a:extLst>
              <a:ext uri="{FF2B5EF4-FFF2-40B4-BE49-F238E27FC236}">
                <a16:creationId xmlns:a16="http://schemas.microsoft.com/office/drawing/2014/main" id="{D4A9D3A7-ED76-3242-8569-1F8CBACDFB92}"/>
              </a:ext>
            </a:extLst>
          </p:cNvPr>
          <p:cNvPicPr>
            <a:picLocks noChangeAspect="1"/>
          </p:cNvPicPr>
          <p:nvPr userDrawn="1"/>
        </p:nvPicPr>
        <p:blipFill>
          <a:blip r:embed="rId5"/>
          <a:stretch>
            <a:fillRect/>
          </a:stretch>
        </p:blipFill>
        <p:spPr>
          <a:xfrm>
            <a:off x="2978606" y="1406242"/>
            <a:ext cx="3186788" cy="1981784"/>
          </a:xfrm>
          <a:prstGeom prst="rect">
            <a:avLst/>
          </a:prstGeom>
        </p:spPr>
      </p:pic>
    </p:spTree>
    <p:extLst>
      <p:ext uri="{BB962C8B-B14F-4D97-AF65-F5344CB8AC3E}">
        <p14:creationId xmlns:p14="http://schemas.microsoft.com/office/powerpoint/2010/main" val="1697359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41924" y="980348"/>
            <a:ext cx="8460152" cy="370155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95996404"/>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 id="2147483895" r:id="rId28"/>
  </p:sldLayoutIdLst>
  <p:hf hdr="0" ftr="0" dt="0"/>
  <p:txStyles>
    <p:titleStyle>
      <a:lvl1pPr algn="l" defTabSz="342900" rtl="0" eaLnBrk="1" latinLnBrk="0" hangingPunct="1">
        <a:spcBef>
          <a:spcPct val="0"/>
        </a:spcBef>
        <a:buNone/>
        <a:defRPr lang="en-US" sz="2400" b="1" kern="1200" dirty="0">
          <a:solidFill>
            <a:srgbClr val="ED1C24"/>
          </a:solidFill>
          <a:latin typeface="+mn-lt"/>
          <a:ea typeface="+mj-ea"/>
          <a:cs typeface="Open Sans SemiBold" panose="020B0706030804020204" pitchFamily="34" charset="0"/>
        </a:defRPr>
      </a:lvl1pPr>
    </p:titleStyle>
    <p:bodyStyle>
      <a:lvl1pPr marL="257175" indent="-257175" algn="l" defTabSz="342900" rtl="0" eaLnBrk="1" latinLnBrk="0" hangingPunct="1">
        <a:spcBef>
          <a:spcPct val="20000"/>
        </a:spcBef>
        <a:buClr>
          <a:srgbClr val="ED1C24"/>
        </a:buClr>
        <a:buFont typeface="Arial"/>
        <a:buChar char="•"/>
        <a:defRPr sz="1800" kern="1200">
          <a:solidFill>
            <a:srgbClr val="45545F"/>
          </a:solidFill>
          <a:latin typeface="+mn-lt"/>
          <a:ea typeface="+mn-ea"/>
          <a:cs typeface="+mn-cs"/>
        </a:defRPr>
      </a:lvl1pPr>
      <a:lvl2pPr marL="557213" indent="-214313" algn="l" defTabSz="342900" rtl="0" eaLnBrk="1" latinLnBrk="0" hangingPunct="1">
        <a:spcBef>
          <a:spcPct val="20000"/>
        </a:spcBef>
        <a:buClr>
          <a:srgbClr val="ED1C24"/>
        </a:buClr>
        <a:buFont typeface="Arial"/>
        <a:buChar char="•"/>
        <a:defRPr sz="1600" kern="1200">
          <a:solidFill>
            <a:srgbClr val="45545F"/>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rgbClr val="45545F"/>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56E6-6417-3447-82E5-6D8AA1C7D089}"/>
              </a:ext>
            </a:extLst>
          </p:cNvPr>
          <p:cNvSpPr>
            <a:spLocks noGrp="1"/>
          </p:cNvSpPr>
          <p:nvPr>
            <p:ph type="title"/>
          </p:nvPr>
        </p:nvSpPr>
        <p:spPr/>
        <p:txBody>
          <a:bodyPr/>
          <a:lstStyle/>
          <a:p>
            <a:r>
              <a:rPr lang="en-US" dirty="0"/>
              <a:t>Managing Networking</a:t>
            </a:r>
          </a:p>
        </p:txBody>
      </p:sp>
      <p:sp>
        <p:nvSpPr>
          <p:cNvPr id="3" name="Slide Number Placeholder 2">
            <a:extLst>
              <a:ext uri="{FF2B5EF4-FFF2-40B4-BE49-F238E27FC236}">
                <a16:creationId xmlns:a16="http://schemas.microsoft.com/office/drawing/2014/main" id="{D9B11B57-A0FD-F14B-98F1-108B29672924}"/>
              </a:ext>
            </a:extLst>
          </p:cNvPr>
          <p:cNvSpPr>
            <a:spLocks noGrp="1"/>
          </p:cNvSpPr>
          <p:nvPr>
            <p:ph type="sldNum" sz="quarter" idx="4"/>
          </p:nvPr>
        </p:nvSpPr>
        <p:spPr/>
        <p:txBody>
          <a:bodyPr/>
          <a:lstStyle/>
          <a:p>
            <a:fld id="{2066355A-084C-D24E-9AD2-7E4FC41EA627}" type="slidenum">
              <a:rPr lang="en-US" smtClean="0"/>
              <a:pPr/>
              <a:t>1</a:t>
            </a:fld>
            <a:endParaRPr lang="en-US" dirty="0"/>
          </a:p>
        </p:txBody>
      </p:sp>
      <p:sp>
        <p:nvSpPr>
          <p:cNvPr id="4" name="Content Placeholder 3">
            <a:extLst>
              <a:ext uri="{FF2B5EF4-FFF2-40B4-BE49-F238E27FC236}">
                <a16:creationId xmlns:a16="http://schemas.microsoft.com/office/drawing/2014/main" id="{1E07B3F2-41E7-A94B-B976-C957B5D73230}"/>
              </a:ext>
            </a:extLst>
          </p:cNvPr>
          <p:cNvSpPr>
            <a:spLocks noGrp="1"/>
          </p:cNvSpPr>
          <p:nvPr>
            <p:ph idx="1"/>
          </p:nvPr>
        </p:nvSpPr>
        <p:spPr/>
        <p:txBody>
          <a:bodyPr/>
          <a:lstStyle/>
          <a:p>
            <a:r>
              <a:rPr lang="en-US" dirty="0">
                <a:solidFill>
                  <a:schemeClr val="tx1">
                    <a:lumMod val="85000"/>
                    <a:lumOff val="15000"/>
                  </a:schemeClr>
                </a:solidFill>
              </a:rPr>
              <a:t>Identify TCP/IP Fundamentals</a:t>
            </a:r>
          </a:p>
          <a:p>
            <a:r>
              <a:rPr lang="en-US" dirty="0">
                <a:solidFill>
                  <a:schemeClr val="tx1">
                    <a:lumMod val="85000"/>
                    <a:lumOff val="15000"/>
                  </a:schemeClr>
                </a:solidFill>
              </a:rPr>
              <a:t>Identify Linux Server Roles</a:t>
            </a:r>
          </a:p>
          <a:p>
            <a:r>
              <a:rPr lang="en-US" dirty="0">
                <a:solidFill>
                  <a:schemeClr val="tx1">
                    <a:lumMod val="85000"/>
                    <a:lumOff val="15000"/>
                  </a:schemeClr>
                </a:solidFill>
              </a:rPr>
              <a:t>Connect to a Network</a:t>
            </a:r>
          </a:p>
          <a:p>
            <a:r>
              <a:rPr lang="en-US" dirty="0">
                <a:solidFill>
                  <a:schemeClr val="tx1">
                    <a:lumMod val="85000"/>
                    <a:lumOff val="15000"/>
                  </a:schemeClr>
                </a:solidFill>
              </a:rPr>
              <a:t>Configure DHCP and DNS Client Services</a:t>
            </a:r>
          </a:p>
          <a:p>
            <a:r>
              <a:rPr lang="en-US" dirty="0">
                <a:solidFill>
                  <a:schemeClr val="tx1">
                    <a:lumMod val="85000"/>
                    <a:lumOff val="15000"/>
                  </a:schemeClr>
                </a:solidFill>
              </a:rPr>
              <a:t>Configure Cloud and Virtualization Technologies</a:t>
            </a:r>
          </a:p>
          <a:p>
            <a:r>
              <a:rPr lang="en-US" dirty="0">
                <a:solidFill>
                  <a:schemeClr val="tx1">
                    <a:lumMod val="85000"/>
                    <a:lumOff val="15000"/>
                  </a:schemeClr>
                </a:solidFill>
              </a:rPr>
              <a:t>Troubleshoot Networking Issues</a:t>
            </a:r>
          </a:p>
        </p:txBody>
      </p:sp>
    </p:spTree>
    <p:extLst>
      <p:ext uri="{BB962C8B-B14F-4D97-AF65-F5344CB8AC3E}">
        <p14:creationId xmlns:p14="http://schemas.microsoft.com/office/powerpoint/2010/main" val="1378473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35777E-2753-46E8-A3A4-FB70E0BC94CF}"/>
              </a:ext>
            </a:extLst>
          </p:cNvPr>
          <p:cNvSpPr>
            <a:spLocks noGrp="1"/>
          </p:cNvSpPr>
          <p:nvPr>
            <p:ph type="title"/>
          </p:nvPr>
        </p:nvSpPr>
        <p:spPr/>
        <p:txBody>
          <a:bodyPr/>
          <a:lstStyle/>
          <a:p>
            <a:r>
              <a:rPr lang="en-US" dirty="0"/>
              <a:t>DNS and DHCP</a:t>
            </a:r>
          </a:p>
        </p:txBody>
      </p:sp>
      <p:sp>
        <p:nvSpPr>
          <p:cNvPr id="3" name="Slide Number Placeholder 2">
            <a:extLst>
              <a:ext uri="{FF2B5EF4-FFF2-40B4-BE49-F238E27FC236}">
                <a16:creationId xmlns:a16="http://schemas.microsoft.com/office/drawing/2014/main" id="{3227F125-BDC7-498E-BFB1-B2C0FF17683B}"/>
              </a:ext>
            </a:extLst>
          </p:cNvPr>
          <p:cNvSpPr>
            <a:spLocks noGrp="1"/>
          </p:cNvSpPr>
          <p:nvPr>
            <p:ph type="sldNum" sz="quarter" idx="4"/>
          </p:nvPr>
        </p:nvSpPr>
        <p:spPr/>
        <p:txBody>
          <a:bodyPr/>
          <a:lstStyle/>
          <a:p>
            <a:fld id="{2066355A-084C-D24E-9AD2-7E4FC41EA627}" type="slidenum">
              <a:rPr lang="en-US" smtClean="0"/>
              <a:pPr/>
              <a:t>10</a:t>
            </a:fld>
            <a:endParaRPr lang="en-US" dirty="0"/>
          </a:p>
        </p:txBody>
      </p:sp>
      <p:sp>
        <p:nvSpPr>
          <p:cNvPr id="5" name="Content Placeholder 4">
            <a:extLst>
              <a:ext uri="{FF2B5EF4-FFF2-40B4-BE49-F238E27FC236}">
                <a16:creationId xmlns:a16="http://schemas.microsoft.com/office/drawing/2014/main" id="{A2612E27-EF69-4322-B795-DE9D932DBFB3}"/>
              </a:ext>
            </a:extLst>
          </p:cNvPr>
          <p:cNvSpPr>
            <a:spLocks noGrp="1"/>
          </p:cNvSpPr>
          <p:nvPr>
            <p:ph idx="1"/>
          </p:nvPr>
        </p:nvSpPr>
        <p:spPr/>
        <p:txBody>
          <a:bodyPr/>
          <a:lstStyle/>
          <a:p>
            <a:r>
              <a:rPr lang="en-US" dirty="0"/>
              <a:t>DNS provides name resolution.</a:t>
            </a:r>
          </a:p>
          <a:p>
            <a:pPr lvl="1"/>
            <a:r>
              <a:rPr lang="en-US" dirty="0"/>
              <a:t>Relates hostname with IP address.</a:t>
            </a:r>
          </a:p>
          <a:p>
            <a:pPr lvl="1"/>
            <a:r>
              <a:rPr lang="en-US" dirty="0"/>
              <a:t>Implemented as database on servers.</a:t>
            </a:r>
          </a:p>
          <a:p>
            <a:pPr lvl="1"/>
            <a:r>
              <a:rPr lang="en-US" dirty="0"/>
              <a:t>Can be internal to a network or part of Internet infrastructure.</a:t>
            </a:r>
          </a:p>
          <a:p>
            <a:r>
              <a:rPr lang="en-US" dirty="0"/>
              <a:t>DHCP provides dynamic configuration of IP addresses.</a:t>
            </a:r>
          </a:p>
          <a:p>
            <a:pPr lvl="1"/>
            <a:r>
              <a:rPr lang="en-US" dirty="0"/>
              <a:t>Nodes need addresses to communicate.</a:t>
            </a:r>
          </a:p>
          <a:p>
            <a:pPr lvl="1"/>
            <a:r>
              <a:rPr lang="en-US" dirty="0"/>
              <a:t>Dynamic configuration more typical in end-user workstations.</a:t>
            </a:r>
          </a:p>
          <a:p>
            <a:pPr lvl="1"/>
            <a:r>
              <a:rPr lang="en-US" dirty="0"/>
              <a:t>Static configuration typical in servers.</a:t>
            </a:r>
          </a:p>
        </p:txBody>
      </p:sp>
    </p:spTree>
    <p:extLst>
      <p:ext uri="{BB962C8B-B14F-4D97-AF65-F5344CB8AC3E}">
        <p14:creationId xmlns:p14="http://schemas.microsoft.com/office/powerpoint/2010/main" val="7797283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FBE33-39FC-0944-964D-7C78E970FFD2}"/>
              </a:ext>
            </a:extLst>
          </p:cNvPr>
          <p:cNvSpPr>
            <a:spLocks noGrp="1"/>
          </p:cNvSpPr>
          <p:nvPr>
            <p:ph type="title"/>
          </p:nvPr>
        </p:nvSpPr>
        <p:spPr/>
        <p:txBody>
          <a:bodyPr/>
          <a:lstStyle/>
          <a:p>
            <a:r>
              <a:rPr lang="en-US" dirty="0"/>
              <a:t>Name Resolution (Slide 2 of 2)</a:t>
            </a:r>
          </a:p>
        </p:txBody>
      </p:sp>
      <p:sp>
        <p:nvSpPr>
          <p:cNvPr id="3" name="Slide Number Placeholder 2">
            <a:extLst>
              <a:ext uri="{FF2B5EF4-FFF2-40B4-BE49-F238E27FC236}">
                <a16:creationId xmlns:a16="http://schemas.microsoft.com/office/drawing/2014/main" id="{B2D83EB4-8B54-354B-B66B-2F15A4A6571A}"/>
              </a:ext>
            </a:extLst>
          </p:cNvPr>
          <p:cNvSpPr>
            <a:spLocks noGrp="1"/>
          </p:cNvSpPr>
          <p:nvPr>
            <p:ph type="sldNum" sz="quarter" idx="4"/>
          </p:nvPr>
        </p:nvSpPr>
        <p:spPr/>
        <p:txBody>
          <a:bodyPr/>
          <a:lstStyle/>
          <a:p>
            <a:fld id="{2066355A-084C-D24E-9AD2-7E4FC41EA627}" type="slidenum">
              <a:rPr lang="en-US" smtClean="0"/>
              <a:pPr/>
              <a:t>100</a:t>
            </a:fld>
            <a:endParaRPr lang="en-US" dirty="0"/>
          </a:p>
        </p:txBody>
      </p:sp>
      <p:pic>
        <p:nvPicPr>
          <p:cNvPr id="12" name="Picture 11">
            <a:extLst>
              <a:ext uri="{FF2B5EF4-FFF2-40B4-BE49-F238E27FC236}">
                <a16:creationId xmlns:a16="http://schemas.microsoft.com/office/drawing/2014/main" id="{8C90D749-9299-4736-BF86-56C9CD626FBE}"/>
              </a:ext>
            </a:extLst>
          </p:cNvPr>
          <p:cNvPicPr>
            <a:picLocks noChangeAspect="1"/>
          </p:cNvPicPr>
          <p:nvPr/>
        </p:nvPicPr>
        <p:blipFill>
          <a:blip r:embed="rId2"/>
          <a:stretch>
            <a:fillRect/>
          </a:stretch>
        </p:blipFill>
        <p:spPr>
          <a:xfrm>
            <a:off x="1765618" y="794922"/>
            <a:ext cx="5612765" cy="3769057"/>
          </a:xfrm>
          <a:prstGeom prst="rect">
            <a:avLst/>
          </a:prstGeom>
        </p:spPr>
      </p:pic>
    </p:spTree>
    <p:extLst>
      <p:ext uri="{BB962C8B-B14F-4D97-AF65-F5344CB8AC3E}">
        <p14:creationId xmlns:p14="http://schemas.microsoft.com/office/powerpoint/2010/main" val="18355328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6783-C9EC-4F40-8D5E-ECB8D6661A99}"/>
              </a:ext>
            </a:extLst>
          </p:cNvPr>
          <p:cNvSpPr>
            <a:spLocks noGrp="1"/>
          </p:cNvSpPr>
          <p:nvPr>
            <p:ph type="title"/>
          </p:nvPr>
        </p:nvSpPr>
        <p:spPr/>
        <p:txBody>
          <a:bodyPr/>
          <a:lstStyle/>
          <a:p>
            <a:r>
              <a:rPr lang="en-US" dirty="0"/>
              <a:t>The </a:t>
            </a:r>
            <a:r>
              <a:rPr lang="en-US" dirty="0">
                <a:latin typeface="Cutive Mono" panose="020B0604020202020204" charset="0"/>
              </a:rPr>
              <a:t>/etc/hosts</a:t>
            </a:r>
            <a:r>
              <a:rPr lang="en-US" dirty="0"/>
              <a:t> File (Slide 1 of 2)</a:t>
            </a:r>
          </a:p>
        </p:txBody>
      </p:sp>
      <p:sp>
        <p:nvSpPr>
          <p:cNvPr id="3" name="Slide Number Placeholder 2">
            <a:extLst>
              <a:ext uri="{FF2B5EF4-FFF2-40B4-BE49-F238E27FC236}">
                <a16:creationId xmlns:a16="http://schemas.microsoft.com/office/drawing/2014/main" id="{EA977877-B464-4AB9-9624-769BBDCCC749}"/>
              </a:ext>
            </a:extLst>
          </p:cNvPr>
          <p:cNvSpPr>
            <a:spLocks noGrp="1"/>
          </p:cNvSpPr>
          <p:nvPr>
            <p:ph type="sldNum" sz="quarter" idx="4"/>
          </p:nvPr>
        </p:nvSpPr>
        <p:spPr/>
        <p:txBody>
          <a:bodyPr/>
          <a:lstStyle/>
          <a:p>
            <a:fld id="{2066355A-084C-D24E-9AD2-7E4FC41EA627}" type="slidenum">
              <a:rPr lang="en-US" smtClean="0"/>
              <a:pPr/>
              <a:t>101</a:t>
            </a:fld>
            <a:endParaRPr lang="en-US" dirty="0"/>
          </a:p>
        </p:txBody>
      </p:sp>
      <p:sp>
        <p:nvSpPr>
          <p:cNvPr id="4" name="Content Placeholder 3">
            <a:extLst>
              <a:ext uri="{FF2B5EF4-FFF2-40B4-BE49-F238E27FC236}">
                <a16:creationId xmlns:a16="http://schemas.microsoft.com/office/drawing/2014/main" id="{24DEC36D-4036-46C6-96E9-AD069A933659}"/>
              </a:ext>
            </a:extLst>
          </p:cNvPr>
          <p:cNvSpPr>
            <a:spLocks noGrp="1"/>
          </p:cNvSpPr>
          <p:nvPr>
            <p:ph idx="1"/>
          </p:nvPr>
        </p:nvSpPr>
        <p:spPr/>
        <p:txBody>
          <a:bodyPr/>
          <a:lstStyle/>
          <a:p>
            <a:r>
              <a:rPr lang="en-US" dirty="0"/>
              <a:t>Name resolution handled by a text file.</a:t>
            </a:r>
          </a:p>
          <a:p>
            <a:r>
              <a:rPr lang="en-US" dirty="0"/>
              <a:t>Lists hostnames mapped to IP addresses.</a:t>
            </a:r>
          </a:p>
          <a:p>
            <a:r>
              <a:rPr lang="en-US" dirty="0"/>
              <a:t>Needs to be manually updated if changes.</a:t>
            </a:r>
          </a:p>
          <a:p>
            <a:r>
              <a:rPr lang="en-US" dirty="0"/>
              <a:t>Not realistic in modern environments.</a:t>
            </a:r>
          </a:p>
          <a:p>
            <a:r>
              <a:rPr lang="en-US" dirty="0"/>
              <a:t>Can still be used in special cases.</a:t>
            </a:r>
          </a:p>
          <a:p>
            <a:pPr lvl="1"/>
            <a:r>
              <a:rPr lang="en-US" dirty="0"/>
              <a:t>Example: Developer system needs to connect to test server that isn't registered.</a:t>
            </a:r>
          </a:p>
        </p:txBody>
      </p:sp>
    </p:spTree>
    <p:extLst>
      <p:ext uri="{BB962C8B-B14F-4D97-AF65-F5344CB8AC3E}">
        <p14:creationId xmlns:p14="http://schemas.microsoft.com/office/powerpoint/2010/main" val="1156291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A9DBA7-056E-4656-AEA7-59B3AE8D7E8B}"/>
              </a:ext>
            </a:extLst>
          </p:cNvPr>
          <p:cNvSpPr>
            <a:spLocks noGrp="1"/>
          </p:cNvSpPr>
          <p:nvPr>
            <p:ph type="title"/>
          </p:nvPr>
        </p:nvSpPr>
        <p:spPr/>
        <p:txBody>
          <a:bodyPr/>
          <a:lstStyle/>
          <a:p>
            <a:r>
              <a:rPr lang="en-US" dirty="0"/>
              <a:t>The </a:t>
            </a:r>
            <a:r>
              <a:rPr lang="en-US" dirty="0">
                <a:latin typeface="Cutive Mono" panose="020B0604020202020204" charset="0"/>
              </a:rPr>
              <a:t>/etc/hosts</a:t>
            </a:r>
            <a:r>
              <a:rPr lang="en-US" dirty="0"/>
              <a:t> File (Slide 2 of 2)</a:t>
            </a:r>
          </a:p>
        </p:txBody>
      </p:sp>
      <p:sp>
        <p:nvSpPr>
          <p:cNvPr id="3" name="Slide Number Placeholder 2">
            <a:extLst>
              <a:ext uri="{FF2B5EF4-FFF2-40B4-BE49-F238E27FC236}">
                <a16:creationId xmlns:a16="http://schemas.microsoft.com/office/drawing/2014/main" id="{72037A17-DFF7-40B4-8B76-569513D58C11}"/>
              </a:ext>
            </a:extLst>
          </p:cNvPr>
          <p:cNvSpPr>
            <a:spLocks noGrp="1"/>
          </p:cNvSpPr>
          <p:nvPr>
            <p:ph type="sldNum" sz="quarter" idx="4"/>
          </p:nvPr>
        </p:nvSpPr>
        <p:spPr/>
        <p:txBody>
          <a:bodyPr/>
          <a:lstStyle/>
          <a:p>
            <a:fld id="{2066355A-084C-D24E-9AD2-7E4FC41EA627}" type="slidenum">
              <a:rPr lang="en-US" smtClean="0"/>
              <a:pPr/>
              <a:t>102</a:t>
            </a:fld>
            <a:endParaRPr lang="en-US" dirty="0"/>
          </a:p>
        </p:txBody>
      </p:sp>
      <p:pic>
        <p:nvPicPr>
          <p:cNvPr id="4" name="Picture 3">
            <a:extLst>
              <a:ext uri="{FF2B5EF4-FFF2-40B4-BE49-F238E27FC236}">
                <a16:creationId xmlns:a16="http://schemas.microsoft.com/office/drawing/2014/main" id="{8289C866-E544-4974-B51A-EC91D5453AD8}"/>
              </a:ext>
            </a:extLst>
          </p:cNvPr>
          <p:cNvPicPr>
            <a:picLocks noChangeAspect="1"/>
          </p:cNvPicPr>
          <p:nvPr/>
        </p:nvPicPr>
        <p:blipFill>
          <a:blip r:embed="rId2"/>
          <a:stretch>
            <a:fillRect/>
          </a:stretch>
        </p:blipFill>
        <p:spPr>
          <a:xfrm>
            <a:off x="1183102" y="1001144"/>
            <a:ext cx="6777797" cy="3282097"/>
          </a:xfrm>
          <a:prstGeom prst="rect">
            <a:avLst/>
          </a:prstGeom>
        </p:spPr>
      </p:pic>
    </p:spTree>
    <p:extLst>
      <p:ext uri="{BB962C8B-B14F-4D97-AF65-F5344CB8AC3E}">
        <p14:creationId xmlns:p14="http://schemas.microsoft.com/office/powerpoint/2010/main" val="20064044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B378B-DF16-488E-B1AB-EF892C863F90}"/>
              </a:ext>
            </a:extLst>
          </p:cNvPr>
          <p:cNvSpPr>
            <a:spLocks noGrp="1"/>
          </p:cNvSpPr>
          <p:nvPr>
            <p:ph type="title"/>
          </p:nvPr>
        </p:nvSpPr>
        <p:spPr/>
        <p:txBody>
          <a:bodyPr/>
          <a:lstStyle/>
          <a:p>
            <a:r>
              <a:rPr lang="en-US" dirty="0"/>
              <a:t>The </a:t>
            </a:r>
            <a:r>
              <a:rPr lang="en-US" dirty="0">
                <a:latin typeface="Cutive Mono" panose="020B0604020202020204" charset="0"/>
              </a:rPr>
              <a:t>/etc/resolv.conf</a:t>
            </a:r>
            <a:r>
              <a:rPr lang="en-US" dirty="0"/>
              <a:t> File (Slide 1 of 2)</a:t>
            </a:r>
          </a:p>
        </p:txBody>
      </p:sp>
      <p:sp>
        <p:nvSpPr>
          <p:cNvPr id="3" name="Slide Number Placeholder 2">
            <a:extLst>
              <a:ext uri="{FF2B5EF4-FFF2-40B4-BE49-F238E27FC236}">
                <a16:creationId xmlns:a16="http://schemas.microsoft.com/office/drawing/2014/main" id="{0994BB09-432E-40E4-8EAB-B879AAB7051C}"/>
              </a:ext>
            </a:extLst>
          </p:cNvPr>
          <p:cNvSpPr>
            <a:spLocks noGrp="1"/>
          </p:cNvSpPr>
          <p:nvPr>
            <p:ph type="sldNum" sz="quarter" idx="4"/>
          </p:nvPr>
        </p:nvSpPr>
        <p:spPr/>
        <p:txBody>
          <a:bodyPr/>
          <a:lstStyle/>
          <a:p>
            <a:fld id="{2066355A-084C-D24E-9AD2-7E4FC41EA627}" type="slidenum">
              <a:rPr lang="en-US" smtClean="0"/>
              <a:pPr/>
              <a:t>103</a:t>
            </a:fld>
            <a:endParaRPr lang="en-US" dirty="0"/>
          </a:p>
        </p:txBody>
      </p:sp>
      <p:sp>
        <p:nvSpPr>
          <p:cNvPr id="4" name="Content Placeholder 3">
            <a:extLst>
              <a:ext uri="{FF2B5EF4-FFF2-40B4-BE49-F238E27FC236}">
                <a16:creationId xmlns:a16="http://schemas.microsoft.com/office/drawing/2014/main" id="{087F86FB-20A9-450F-9C3B-9CCC0B51B7A0}"/>
              </a:ext>
            </a:extLst>
          </p:cNvPr>
          <p:cNvSpPr>
            <a:spLocks noGrp="1"/>
          </p:cNvSpPr>
          <p:nvPr>
            <p:ph idx="1"/>
          </p:nvPr>
        </p:nvSpPr>
        <p:spPr/>
        <p:txBody>
          <a:bodyPr/>
          <a:lstStyle/>
          <a:p>
            <a:r>
              <a:rPr lang="en-US" dirty="0"/>
              <a:t>DNS servers are easier to maintain than </a:t>
            </a:r>
            <a:r>
              <a:rPr lang="en-US" dirty="0">
                <a:latin typeface="Cutive Mono" panose="020B0604020202020204" charset="0"/>
              </a:rPr>
              <a:t>/etc/hosts</a:t>
            </a:r>
            <a:r>
              <a:rPr lang="en-US" dirty="0"/>
              <a:t> file.</a:t>
            </a:r>
          </a:p>
          <a:p>
            <a:r>
              <a:rPr lang="en-US" dirty="0">
                <a:latin typeface="Cutive Mono" panose="020B0604020202020204" charset="0"/>
              </a:rPr>
              <a:t>/etc/resolv.conf</a:t>
            </a:r>
            <a:r>
              <a:rPr lang="en-US" dirty="0"/>
              <a:t> specifies IP addresses of DNS servers.</a:t>
            </a:r>
          </a:p>
          <a:p>
            <a:pPr lvl="1"/>
            <a:r>
              <a:rPr lang="en-US" dirty="0"/>
              <a:t>Good practice to have at least two DNS servers specified.</a:t>
            </a:r>
          </a:p>
        </p:txBody>
      </p:sp>
    </p:spTree>
    <p:extLst>
      <p:ext uri="{BB962C8B-B14F-4D97-AF65-F5344CB8AC3E}">
        <p14:creationId xmlns:p14="http://schemas.microsoft.com/office/powerpoint/2010/main" val="21506451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093CC1-F0C8-45BB-A4AF-CF913E4DD298}"/>
              </a:ext>
            </a:extLst>
          </p:cNvPr>
          <p:cNvSpPr>
            <a:spLocks noGrp="1"/>
          </p:cNvSpPr>
          <p:nvPr>
            <p:ph type="title"/>
          </p:nvPr>
        </p:nvSpPr>
        <p:spPr/>
        <p:txBody>
          <a:bodyPr/>
          <a:lstStyle/>
          <a:p>
            <a:r>
              <a:rPr lang="en-US" dirty="0"/>
              <a:t>The </a:t>
            </a:r>
            <a:r>
              <a:rPr lang="en-US" dirty="0">
                <a:latin typeface="Cutive Mono" panose="020B0604020202020204" charset="0"/>
              </a:rPr>
              <a:t>/etc/resolv.conf</a:t>
            </a:r>
            <a:r>
              <a:rPr lang="en-US" dirty="0"/>
              <a:t> File (Slide 2 of 2)</a:t>
            </a:r>
          </a:p>
        </p:txBody>
      </p:sp>
      <p:sp>
        <p:nvSpPr>
          <p:cNvPr id="3" name="Slide Number Placeholder 2">
            <a:extLst>
              <a:ext uri="{FF2B5EF4-FFF2-40B4-BE49-F238E27FC236}">
                <a16:creationId xmlns:a16="http://schemas.microsoft.com/office/drawing/2014/main" id="{A70D8BAC-0210-4CD8-BB07-58E94035AFC4}"/>
              </a:ext>
            </a:extLst>
          </p:cNvPr>
          <p:cNvSpPr>
            <a:spLocks noGrp="1"/>
          </p:cNvSpPr>
          <p:nvPr>
            <p:ph type="sldNum" sz="quarter" idx="4"/>
          </p:nvPr>
        </p:nvSpPr>
        <p:spPr/>
        <p:txBody>
          <a:bodyPr/>
          <a:lstStyle/>
          <a:p>
            <a:fld id="{2066355A-084C-D24E-9AD2-7E4FC41EA627}" type="slidenum">
              <a:rPr lang="en-US" smtClean="0"/>
              <a:pPr/>
              <a:t>104</a:t>
            </a:fld>
            <a:endParaRPr lang="en-US" dirty="0"/>
          </a:p>
        </p:txBody>
      </p:sp>
      <p:pic>
        <p:nvPicPr>
          <p:cNvPr id="4" name="Picture 3">
            <a:extLst>
              <a:ext uri="{FF2B5EF4-FFF2-40B4-BE49-F238E27FC236}">
                <a16:creationId xmlns:a16="http://schemas.microsoft.com/office/drawing/2014/main" id="{8723AD8E-0FAC-4403-8210-80E208751F8E}"/>
              </a:ext>
            </a:extLst>
          </p:cNvPr>
          <p:cNvPicPr>
            <a:picLocks noChangeAspect="1"/>
          </p:cNvPicPr>
          <p:nvPr/>
        </p:nvPicPr>
        <p:blipFill>
          <a:blip r:embed="rId2"/>
          <a:stretch>
            <a:fillRect/>
          </a:stretch>
        </p:blipFill>
        <p:spPr>
          <a:xfrm>
            <a:off x="1174820" y="1017187"/>
            <a:ext cx="6794361" cy="3290118"/>
          </a:xfrm>
          <a:prstGeom prst="rect">
            <a:avLst/>
          </a:prstGeom>
        </p:spPr>
      </p:pic>
    </p:spTree>
    <p:extLst>
      <p:ext uri="{BB962C8B-B14F-4D97-AF65-F5344CB8AC3E}">
        <p14:creationId xmlns:p14="http://schemas.microsoft.com/office/powerpoint/2010/main" val="20948112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45449-0313-46DC-9449-7CC4E6229F3E}"/>
              </a:ext>
            </a:extLst>
          </p:cNvPr>
          <p:cNvSpPr>
            <a:spLocks noGrp="1"/>
          </p:cNvSpPr>
          <p:nvPr>
            <p:ph type="title"/>
          </p:nvPr>
        </p:nvSpPr>
        <p:spPr/>
        <p:txBody>
          <a:bodyPr/>
          <a:lstStyle/>
          <a:p>
            <a:r>
              <a:rPr lang="en-US" dirty="0"/>
              <a:t>The </a:t>
            </a:r>
            <a:r>
              <a:rPr lang="en-US" dirty="0">
                <a:latin typeface="Cutive Mono" panose="020B0604020202020204" charset="0"/>
              </a:rPr>
              <a:t>/etc/nsswitch.conf</a:t>
            </a:r>
            <a:r>
              <a:rPr lang="en-US" dirty="0"/>
              <a:t> Files (Slide 1 of 2)</a:t>
            </a:r>
          </a:p>
        </p:txBody>
      </p:sp>
      <p:sp>
        <p:nvSpPr>
          <p:cNvPr id="3" name="Slide Number Placeholder 2">
            <a:extLst>
              <a:ext uri="{FF2B5EF4-FFF2-40B4-BE49-F238E27FC236}">
                <a16:creationId xmlns:a16="http://schemas.microsoft.com/office/drawing/2014/main" id="{7A2ED2FC-7417-4590-9D14-0311DAD430B2}"/>
              </a:ext>
            </a:extLst>
          </p:cNvPr>
          <p:cNvSpPr>
            <a:spLocks noGrp="1"/>
          </p:cNvSpPr>
          <p:nvPr>
            <p:ph type="sldNum" sz="quarter" idx="4"/>
          </p:nvPr>
        </p:nvSpPr>
        <p:spPr/>
        <p:txBody>
          <a:bodyPr/>
          <a:lstStyle/>
          <a:p>
            <a:fld id="{2066355A-084C-D24E-9AD2-7E4FC41EA627}" type="slidenum">
              <a:rPr lang="en-US" smtClean="0"/>
              <a:pPr/>
              <a:t>105</a:t>
            </a:fld>
            <a:endParaRPr lang="en-US" dirty="0"/>
          </a:p>
        </p:txBody>
      </p:sp>
      <p:sp>
        <p:nvSpPr>
          <p:cNvPr id="4" name="Content Placeholder 3">
            <a:extLst>
              <a:ext uri="{FF2B5EF4-FFF2-40B4-BE49-F238E27FC236}">
                <a16:creationId xmlns:a16="http://schemas.microsoft.com/office/drawing/2014/main" id="{597362DB-25B8-4D5D-A044-D9A69D84308A}"/>
              </a:ext>
            </a:extLst>
          </p:cNvPr>
          <p:cNvSpPr>
            <a:spLocks noGrp="1"/>
          </p:cNvSpPr>
          <p:nvPr>
            <p:ph idx="1"/>
          </p:nvPr>
        </p:nvSpPr>
        <p:spPr/>
        <p:txBody>
          <a:bodyPr/>
          <a:lstStyle/>
          <a:p>
            <a:r>
              <a:rPr lang="en-US" dirty="0"/>
              <a:t>Includes several config options for name resolution.</a:t>
            </a:r>
          </a:p>
          <a:p>
            <a:r>
              <a:rPr lang="en-US" dirty="0"/>
              <a:t>Defines order of name resolution options.</a:t>
            </a:r>
          </a:p>
          <a:p>
            <a:r>
              <a:rPr lang="en-US" dirty="0"/>
              <a:t>Preferred order:</a:t>
            </a:r>
          </a:p>
          <a:p>
            <a:pPr marL="685800" lvl="1" indent="-342900">
              <a:buFont typeface="+mj-lt"/>
              <a:buAutoNum type="arabicPeriod"/>
            </a:pPr>
            <a:r>
              <a:rPr lang="en-US" dirty="0">
                <a:latin typeface="Cutive Mono" panose="020B0604020202020204" charset="0"/>
              </a:rPr>
              <a:t>/etc/hosts</a:t>
            </a:r>
          </a:p>
          <a:p>
            <a:pPr marL="685800" lvl="1" indent="-342900">
              <a:buFont typeface="+mj-lt"/>
              <a:buAutoNum type="arabicPeriod"/>
            </a:pPr>
            <a:r>
              <a:rPr lang="en-US" dirty="0"/>
              <a:t>DNS servers</a:t>
            </a:r>
          </a:p>
        </p:txBody>
      </p:sp>
    </p:spTree>
    <p:extLst>
      <p:ext uri="{BB962C8B-B14F-4D97-AF65-F5344CB8AC3E}">
        <p14:creationId xmlns:p14="http://schemas.microsoft.com/office/powerpoint/2010/main" val="10715039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2DBFFA-0227-4D41-972B-FDF19A6C4B07}"/>
              </a:ext>
            </a:extLst>
          </p:cNvPr>
          <p:cNvSpPr>
            <a:spLocks noGrp="1"/>
          </p:cNvSpPr>
          <p:nvPr>
            <p:ph type="title"/>
          </p:nvPr>
        </p:nvSpPr>
        <p:spPr/>
        <p:txBody>
          <a:bodyPr/>
          <a:lstStyle/>
          <a:p>
            <a:r>
              <a:rPr lang="en-US" dirty="0"/>
              <a:t>The </a:t>
            </a:r>
            <a:r>
              <a:rPr lang="en-US" dirty="0">
                <a:latin typeface="Cutive Mono" panose="020B0604020202020204" charset="0"/>
              </a:rPr>
              <a:t>/etc/nsswitch.conf</a:t>
            </a:r>
            <a:r>
              <a:rPr lang="en-US" dirty="0"/>
              <a:t> Files (Slide 2 of 2)</a:t>
            </a:r>
          </a:p>
        </p:txBody>
      </p:sp>
      <p:sp>
        <p:nvSpPr>
          <p:cNvPr id="3" name="Slide Number Placeholder 2">
            <a:extLst>
              <a:ext uri="{FF2B5EF4-FFF2-40B4-BE49-F238E27FC236}">
                <a16:creationId xmlns:a16="http://schemas.microsoft.com/office/drawing/2014/main" id="{208CBAF3-089D-41FF-AC04-FA5CEB508738}"/>
              </a:ext>
            </a:extLst>
          </p:cNvPr>
          <p:cNvSpPr>
            <a:spLocks noGrp="1"/>
          </p:cNvSpPr>
          <p:nvPr>
            <p:ph type="sldNum" sz="quarter" idx="4"/>
          </p:nvPr>
        </p:nvSpPr>
        <p:spPr/>
        <p:txBody>
          <a:bodyPr/>
          <a:lstStyle/>
          <a:p>
            <a:fld id="{2066355A-084C-D24E-9AD2-7E4FC41EA627}" type="slidenum">
              <a:rPr lang="en-US" smtClean="0"/>
              <a:pPr/>
              <a:t>106</a:t>
            </a:fld>
            <a:endParaRPr lang="en-US" dirty="0"/>
          </a:p>
        </p:txBody>
      </p:sp>
      <p:pic>
        <p:nvPicPr>
          <p:cNvPr id="4" name="Picture 3">
            <a:extLst>
              <a:ext uri="{FF2B5EF4-FFF2-40B4-BE49-F238E27FC236}">
                <a16:creationId xmlns:a16="http://schemas.microsoft.com/office/drawing/2014/main" id="{66A9D98E-C5BE-4F19-963F-7D9EEA2E9275}"/>
              </a:ext>
            </a:extLst>
          </p:cNvPr>
          <p:cNvPicPr>
            <a:picLocks noChangeAspect="1"/>
          </p:cNvPicPr>
          <p:nvPr/>
        </p:nvPicPr>
        <p:blipFill>
          <a:blip r:embed="rId2"/>
          <a:stretch>
            <a:fillRect/>
          </a:stretch>
        </p:blipFill>
        <p:spPr>
          <a:xfrm>
            <a:off x="992614" y="1066340"/>
            <a:ext cx="7158773" cy="3464527"/>
          </a:xfrm>
          <a:prstGeom prst="rect">
            <a:avLst/>
          </a:prstGeom>
        </p:spPr>
      </p:pic>
    </p:spTree>
    <p:extLst>
      <p:ext uri="{BB962C8B-B14F-4D97-AF65-F5344CB8AC3E}">
        <p14:creationId xmlns:p14="http://schemas.microsoft.com/office/powerpoint/2010/main" val="42913705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86A94-D8D6-4100-BE98-66BB66106731}"/>
              </a:ext>
            </a:extLst>
          </p:cNvPr>
          <p:cNvSpPr>
            <a:spLocks noGrp="1"/>
          </p:cNvSpPr>
          <p:nvPr>
            <p:ph type="title"/>
          </p:nvPr>
        </p:nvSpPr>
        <p:spPr/>
        <p:txBody>
          <a:bodyPr/>
          <a:lstStyle/>
          <a:p>
            <a:r>
              <a:rPr lang="en-US" dirty="0"/>
              <a:t>DNS Configuration Using NetworkManager</a:t>
            </a:r>
          </a:p>
        </p:txBody>
      </p:sp>
      <p:sp>
        <p:nvSpPr>
          <p:cNvPr id="3" name="Slide Number Placeholder 2">
            <a:extLst>
              <a:ext uri="{FF2B5EF4-FFF2-40B4-BE49-F238E27FC236}">
                <a16:creationId xmlns:a16="http://schemas.microsoft.com/office/drawing/2014/main" id="{A56E295B-53EF-44FD-8EF2-FB141BBF95CB}"/>
              </a:ext>
            </a:extLst>
          </p:cNvPr>
          <p:cNvSpPr>
            <a:spLocks noGrp="1"/>
          </p:cNvSpPr>
          <p:nvPr>
            <p:ph type="sldNum" sz="quarter" idx="4"/>
          </p:nvPr>
        </p:nvSpPr>
        <p:spPr/>
        <p:txBody>
          <a:bodyPr/>
          <a:lstStyle/>
          <a:p>
            <a:fld id="{2066355A-084C-D24E-9AD2-7E4FC41EA627}" type="slidenum">
              <a:rPr lang="en-US" smtClean="0"/>
              <a:pPr/>
              <a:t>107</a:t>
            </a:fld>
            <a:endParaRPr lang="en-US" dirty="0"/>
          </a:p>
        </p:txBody>
      </p:sp>
      <p:sp>
        <p:nvSpPr>
          <p:cNvPr id="4" name="Content Placeholder 3">
            <a:extLst>
              <a:ext uri="{FF2B5EF4-FFF2-40B4-BE49-F238E27FC236}">
                <a16:creationId xmlns:a16="http://schemas.microsoft.com/office/drawing/2014/main" id="{2B08BECB-131C-4513-9321-A4F2FD6C8A4B}"/>
              </a:ext>
            </a:extLst>
          </p:cNvPr>
          <p:cNvSpPr>
            <a:spLocks noGrp="1"/>
          </p:cNvSpPr>
          <p:nvPr>
            <p:ph idx="1"/>
          </p:nvPr>
        </p:nvSpPr>
        <p:spPr/>
        <p:txBody>
          <a:bodyPr/>
          <a:lstStyle/>
          <a:p>
            <a:r>
              <a:rPr lang="en-US" dirty="0"/>
              <a:t>Includes CLI, text-based, and GUI interface utilities.</a:t>
            </a:r>
          </a:p>
          <a:p>
            <a:r>
              <a:rPr lang="en-US" dirty="0"/>
              <a:t>Use utilities to configure IP address of at least one DNS server.</a:t>
            </a:r>
          </a:p>
        </p:txBody>
      </p:sp>
    </p:spTree>
    <p:extLst>
      <p:ext uri="{BB962C8B-B14F-4D97-AF65-F5344CB8AC3E}">
        <p14:creationId xmlns:p14="http://schemas.microsoft.com/office/powerpoint/2010/main" val="30256750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D71DE48-1063-490E-8C21-BB9F146ED68D}"/>
              </a:ext>
            </a:extLst>
          </p:cNvPr>
          <p:cNvSpPr>
            <a:spLocks noGrp="1"/>
          </p:cNvSpPr>
          <p:nvPr>
            <p:ph type="body" sz="quarter" idx="13"/>
          </p:nvPr>
        </p:nvSpPr>
        <p:spPr/>
        <p:txBody>
          <a:bodyPr/>
          <a:lstStyle/>
          <a:p>
            <a:r>
              <a:rPr lang="en-US" dirty="0"/>
              <a:t>Discussing DHCP and DNS Client Services</a:t>
            </a:r>
          </a:p>
        </p:txBody>
      </p:sp>
      <p:sp>
        <p:nvSpPr>
          <p:cNvPr id="3" name="Slide Number Placeholder 2">
            <a:extLst>
              <a:ext uri="{FF2B5EF4-FFF2-40B4-BE49-F238E27FC236}">
                <a16:creationId xmlns:a16="http://schemas.microsoft.com/office/drawing/2014/main" id="{447F106A-B103-4947-ADAA-645F2AB0508F}"/>
              </a:ext>
            </a:extLst>
          </p:cNvPr>
          <p:cNvSpPr>
            <a:spLocks noGrp="1"/>
          </p:cNvSpPr>
          <p:nvPr>
            <p:ph type="sldNum" sz="quarter" idx="4"/>
          </p:nvPr>
        </p:nvSpPr>
        <p:spPr/>
        <p:txBody>
          <a:bodyPr/>
          <a:lstStyle/>
          <a:p>
            <a:fld id="{2066355A-084C-D24E-9AD2-7E4FC41EA627}" type="slidenum">
              <a:rPr lang="en-US" smtClean="0"/>
              <a:pPr/>
              <a:t>108</a:t>
            </a:fld>
            <a:endParaRPr lang="en-US" dirty="0"/>
          </a:p>
        </p:txBody>
      </p:sp>
    </p:spTree>
    <p:extLst>
      <p:ext uri="{BB962C8B-B14F-4D97-AF65-F5344CB8AC3E}">
        <p14:creationId xmlns:p14="http://schemas.microsoft.com/office/powerpoint/2010/main" val="8819499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AC7C7D-53E9-614E-A4AB-C80DAD42B02B}"/>
              </a:ext>
            </a:extLst>
          </p:cNvPr>
          <p:cNvSpPr>
            <a:spLocks noGrp="1"/>
          </p:cNvSpPr>
          <p:nvPr>
            <p:ph idx="1"/>
          </p:nvPr>
        </p:nvSpPr>
        <p:spPr/>
        <p:txBody>
          <a:bodyPr/>
          <a:lstStyle/>
          <a:p>
            <a:r>
              <a:rPr lang="en-US" b="1" dirty="0"/>
              <a:t>You have set up two internal DNS servers in your network and need to check if they're working to resolve hostnames to IP addresses and IP addresses to hostnames. Which utility can you use to do this?</a:t>
            </a:r>
          </a:p>
          <a:p>
            <a:endParaRPr lang="en-US" b="1" dirty="0"/>
          </a:p>
          <a:p>
            <a:r>
              <a:rPr lang="en-US" b="1" dirty="0"/>
              <a:t>ANSWER:</a:t>
            </a:r>
          </a:p>
          <a:p>
            <a:pPr lvl="1"/>
            <a:r>
              <a:rPr lang="en-US" dirty="0"/>
              <a:t>Any of the name resolution utilities will work: </a:t>
            </a:r>
            <a:r>
              <a:rPr lang="en-US" dirty="0" err="1"/>
              <a:t>nslookup</a:t>
            </a:r>
            <a:r>
              <a:rPr lang="en-US" dirty="0"/>
              <a:t>, host, or dig</a:t>
            </a:r>
          </a:p>
          <a:p>
            <a:endParaRPr lang="en-US" dirty="0"/>
          </a:p>
        </p:txBody>
      </p:sp>
      <p:sp>
        <p:nvSpPr>
          <p:cNvPr id="3" name="Title 2">
            <a:extLst>
              <a:ext uri="{FF2B5EF4-FFF2-40B4-BE49-F238E27FC236}">
                <a16:creationId xmlns:a16="http://schemas.microsoft.com/office/drawing/2014/main" id="{B5C117FE-1FA1-AB46-AC3B-8596F94EA350}"/>
              </a:ext>
            </a:extLst>
          </p:cNvPr>
          <p:cNvSpPr>
            <a:spLocks noGrp="1"/>
          </p:cNvSpPr>
          <p:nvPr>
            <p:ph type="title"/>
          </p:nvPr>
        </p:nvSpPr>
        <p:spPr>
          <a:xfrm>
            <a:off x="341924" y="75202"/>
            <a:ext cx="8460151" cy="633458"/>
          </a:xfrm>
        </p:spPr>
        <p:txBody>
          <a:bodyPr/>
          <a:lstStyle/>
          <a:p>
            <a:r>
              <a:rPr lang="en-US" dirty="0"/>
              <a:t>Activity 10-6: Discussing DHCP and DNS Client Services</a:t>
            </a:r>
          </a:p>
        </p:txBody>
      </p:sp>
      <p:sp>
        <p:nvSpPr>
          <p:cNvPr id="4" name="Slide Number Placeholder 3">
            <a:extLst>
              <a:ext uri="{FF2B5EF4-FFF2-40B4-BE49-F238E27FC236}">
                <a16:creationId xmlns:a16="http://schemas.microsoft.com/office/drawing/2014/main" id="{AF0DE7BE-2654-044E-A5F6-280E04AD009A}"/>
              </a:ext>
            </a:extLst>
          </p:cNvPr>
          <p:cNvSpPr>
            <a:spLocks noGrp="1"/>
          </p:cNvSpPr>
          <p:nvPr>
            <p:ph type="sldNum" sz="quarter" idx="4"/>
          </p:nvPr>
        </p:nvSpPr>
        <p:spPr/>
        <p:txBody>
          <a:bodyPr/>
          <a:lstStyle/>
          <a:p>
            <a:fld id="{2066355A-084C-D24E-9AD2-7E4FC41EA627}" type="slidenum">
              <a:rPr lang="en-US" smtClean="0"/>
              <a:pPr/>
              <a:t>109</a:t>
            </a:fld>
            <a:endParaRPr lang="en-US" dirty="0"/>
          </a:p>
        </p:txBody>
      </p:sp>
    </p:spTree>
    <p:extLst>
      <p:ext uri="{BB962C8B-B14F-4D97-AF65-F5344CB8AC3E}">
        <p14:creationId xmlns:p14="http://schemas.microsoft.com/office/powerpoint/2010/main" val="220025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7ABB2-7CA5-4E2F-B9F7-D28D66C864F9}"/>
              </a:ext>
            </a:extLst>
          </p:cNvPr>
          <p:cNvSpPr>
            <a:spLocks noGrp="1"/>
          </p:cNvSpPr>
          <p:nvPr>
            <p:ph type="title"/>
          </p:nvPr>
        </p:nvSpPr>
        <p:spPr/>
        <p:txBody>
          <a:bodyPr/>
          <a:lstStyle/>
          <a:p>
            <a:r>
              <a:rPr lang="en-US" dirty="0"/>
              <a:t>IPv4 Addressing</a:t>
            </a:r>
          </a:p>
        </p:txBody>
      </p:sp>
      <p:sp>
        <p:nvSpPr>
          <p:cNvPr id="3" name="Slide Number Placeholder 2">
            <a:extLst>
              <a:ext uri="{FF2B5EF4-FFF2-40B4-BE49-F238E27FC236}">
                <a16:creationId xmlns:a16="http://schemas.microsoft.com/office/drawing/2014/main" id="{5A8249E2-A4C5-4098-974F-B308E7876C3B}"/>
              </a:ext>
            </a:extLst>
          </p:cNvPr>
          <p:cNvSpPr>
            <a:spLocks noGrp="1"/>
          </p:cNvSpPr>
          <p:nvPr>
            <p:ph type="sldNum" sz="quarter" idx="4"/>
          </p:nvPr>
        </p:nvSpPr>
        <p:spPr/>
        <p:txBody>
          <a:bodyPr/>
          <a:lstStyle/>
          <a:p>
            <a:fld id="{2066355A-084C-D24E-9AD2-7E4FC41EA627}" type="slidenum">
              <a:rPr lang="en-US" smtClean="0"/>
              <a:pPr/>
              <a:t>11</a:t>
            </a:fld>
            <a:endParaRPr lang="en-US" dirty="0"/>
          </a:p>
        </p:txBody>
      </p:sp>
      <p:sp>
        <p:nvSpPr>
          <p:cNvPr id="4" name="Content Placeholder 3">
            <a:extLst>
              <a:ext uri="{FF2B5EF4-FFF2-40B4-BE49-F238E27FC236}">
                <a16:creationId xmlns:a16="http://schemas.microsoft.com/office/drawing/2014/main" id="{7C7A84A7-5C85-4B97-9A98-09F0B3CE7DB2}"/>
              </a:ext>
            </a:extLst>
          </p:cNvPr>
          <p:cNvSpPr>
            <a:spLocks noGrp="1"/>
          </p:cNvSpPr>
          <p:nvPr>
            <p:ph idx="1"/>
          </p:nvPr>
        </p:nvSpPr>
        <p:spPr/>
        <p:txBody>
          <a:bodyPr/>
          <a:lstStyle/>
          <a:p>
            <a:r>
              <a:rPr lang="en-US" dirty="0"/>
              <a:t>Provides system for managing network identities.</a:t>
            </a:r>
          </a:p>
          <a:p>
            <a:r>
              <a:rPr lang="en-US" dirty="0"/>
              <a:t>IPv4 address is 32 bits long.</a:t>
            </a:r>
          </a:p>
          <a:p>
            <a:r>
              <a:rPr lang="en-US" dirty="0"/>
              <a:t>4.3 billion addresses total.</a:t>
            </a:r>
          </a:p>
          <a:p>
            <a:r>
              <a:rPr lang="en-US" dirty="0"/>
              <a:t>Humans work with address in decimal (e.g., 192.168.2.200).</a:t>
            </a:r>
          </a:p>
          <a:p>
            <a:r>
              <a:rPr lang="en-US" dirty="0"/>
              <a:t>Computers work with address in binary.</a:t>
            </a:r>
          </a:p>
          <a:p>
            <a:r>
              <a:rPr lang="en-US" dirty="0"/>
              <a:t>Divided into two portions.</a:t>
            </a:r>
          </a:p>
          <a:p>
            <a:pPr lvl="1"/>
            <a:r>
              <a:rPr lang="en-US" dirty="0"/>
              <a:t>Network identifier defines segment host is on.</a:t>
            </a:r>
          </a:p>
          <a:p>
            <a:pPr lvl="1"/>
            <a:r>
              <a:rPr lang="en-US" dirty="0"/>
              <a:t>Host identifier defines host within that segment.</a:t>
            </a:r>
          </a:p>
          <a:p>
            <a:r>
              <a:rPr lang="en-US" dirty="0"/>
              <a:t>Subnet mask shows what portion is network ID, what portion is host ID.</a:t>
            </a:r>
          </a:p>
        </p:txBody>
      </p:sp>
    </p:spTree>
    <p:extLst>
      <p:ext uri="{BB962C8B-B14F-4D97-AF65-F5344CB8AC3E}">
        <p14:creationId xmlns:p14="http://schemas.microsoft.com/office/powerpoint/2010/main" val="42939726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AC7C7D-53E9-614E-A4AB-C80DAD42B02B}"/>
              </a:ext>
            </a:extLst>
          </p:cNvPr>
          <p:cNvSpPr>
            <a:spLocks noGrp="1"/>
          </p:cNvSpPr>
          <p:nvPr>
            <p:ph idx="1"/>
          </p:nvPr>
        </p:nvSpPr>
        <p:spPr/>
        <p:txBody>
          <a:bodyPr/>
          <a:lstStyle/>
          <a:p>
            <a:r>
              <a:rPr lang="en-US" b="1" dirty="0"/>
              <a:t>Your team set up a VPN connection between the main corporate office and one of your branch offices, but you cannot connect to any system in the branch office network. One of the servers at the branch office has an IP address of 192.168.1.10. Which command can you use to check the network path between your computer and that server to help troubleshoot the problem?</a:t>
            </a:r>
          </a:p>
          <a:p>
            <a:endParaRPr lang="en-US" b="1" dirty="0"/>
          </a:p>
          <a:p>
            <a:r>
              <a:rPr lang="en-US" b="1" dirty="0"/>
              <a:t>ANSWER:</a:t>
            </a:r>
          </a:p>
          <a:p>
            <a:pPr lvl="1"/>
            <a:r>
              <a:rPr lang="en-US" dirty="0"/>
              <a:t>The traceroute command is useful in checking such a connection: traceroute 192.168.1.10</a:t>
            </a:r>
          </a:p>
          <a:p>
            <a:endParaRPr lang="en-US" dirty="0"/>
          </a:p>
        </p:txBody>
      </p:sp>
      <p:sp>
        <p:nvSpPr>
          <p:cNvPr id="3" name="Title 2">
            <a:extLst>
              <a:ext uri="{FF2B5EF4-FFF2-40B4-BE49-F238E27FC236}">
                <a16:creationId xmlns:a16="http://schemas.microsoft.com/office/drawing/2014/main" id="{B5C117FE-1FA1-AB46-AC3B-8596F94EA350}"/>
              </a:ext>
            </a:extLst>
          </p:cNvPr>
          <p:cNvSpPr>
            <a:spLocks noGrp="1"/>
          </p:cNvSpPr>
          <p:nvPr>
            <p:ph type="title"/>
          </p:nvPr>
        </p:nvSpPr>
        <p:spPr>
          <a:xfrm>
            <a:off x="341924" y="75202"/>
            <a:ext cx="8460151" cy="633458"/>
          </a:xfrm>
        </p:spPr>
        <p:txBody>
          <a:bodyPr/>
          <a:lstStyle/>
          <a:p>
            <a:r>
              <a:rPr lang="en-US" dirty="0"/>
              <a:t>Activity 10-6: Discussing DHCP and DNS Client Services</a:t>
            </a:r>
          </a:p>
        </p:txBody>
      </p:sp>
      <p:sp>
        <p:nvSpPr>
          <p:cNvPr id="4" name="Slide Number Placeholder 3">
            <a:extLst>
              <a:ext uri="{FF2B5EF4-FFF2-40B4-BE49-F238E27FC236}">
                <a16:creationId xmlns:a16="http://schemas.microsoft.com/office/drawing/2014/main" id="{AF0DE7BE-2654-044E-A5F6-280E04AD009A}"/>
              </a:ext>
            </a:extLst>
          </p:cNvPr>
          <p:cNvSpPr>
            <a:spLocks noGrp="1"/>
          </p:cNvSpPr>
          <p:nvPr>
            <p:ph type="sldNum" sz="quarter" idx="4"/>
          </p:nvPr>
        </p:nvSpPr>
        <p:spPr/>
        <p:txBody>
          <a:bodyPr/>
          <a:lstStyle/>
          <a:p>
            <a:fld id="{2066355A-084C-D24E-9AD2-7E4FC41EA627}" type="slidenum">
              <a:rPr lang="en-US" smtClean="0"/>
              <a:pPr/>
              <a:t>110</a:t>
            </a:fld>
            <a:endParaRPr lang="en-US" dirty="0"/>
          </a:p>
        </p:txBody>
      </p:sp>
    </p:spTree>
    <p:extLst>
      <p:ext uri="{BB962C8B-B14F-4D97-AF65-F5344CB8AC3E}">
        <p14:creationId xmlns:p14="http://schemas.microsoft.com/office/powerpoint/2010/main" val="79513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AC7C7D-53E9-614E-A4AB-C80DAD42B02B}"/>
              </a:ext>
            </a:extLst>
          </p:cNvPr>
          <p:cNvSpPr>
            <a:spLocks noGrp="1"/>
          </p:cNvSpPr>
          <p:nvPr>
            <p:ph idx="1"/>
          </p:nvPr>
        </p:nvSpPr>
        <p:spPr/>
        <p:txBody>
          <a:bodyPr/>
          <a:lstStyle/>
          <a:p>
            <a:r>
              <a:rPr lang="en-US" b="1" dirty="0"/>
              <a:t>You installed the Apache web service on Linux server web01, but you can't connect to the web service (TCP port 80) from another computer. To begin troubleshooting, you use a utility to check TCP connections and ports that web01 is listening on. Which utility can you use?</a:t>
            </a:r>
          </a:p>
          <a:p>
            <a:endParaRPr lang="en-US" b="1" dirty="0"/>
          </a:p>
          <a:p>
            <a:r>
              <a:rPr lang="en-US" b="1" dirty="0"/>
              <a:t>ANSWER:</a:t>
            </a:r>
          </a:p>
          <a:p>
            <a:pPr lvl="1"/>
            <a:r>
              <a:rPr lang="en-US" dirty="0"/>
              <a:t>Use the </a:t>
            </a:r>
            <a:r>
              <a:rPr lang="en-US" dirty="0" err="1"/>
              <a:t>ss</a:t>
            </a:r>
            <a:r>
              <a:rPr lang="en-US" dirty="0"/>
              <a:t> -l command to display a list of listening sockets to determine if the web service is listening on port 80.</a:t>
            </a:r>
          </a:p>
          <a:p>
            <a:endParaRPr lang="en-US" dirty="0"/>
          </a:p>
        </p:txBody>
      </p:sp>
      <p:sp>
        <p:nvSpPr>
          <p:cNvPr id="3" name="Title 2">
            <a:extLst>
              <a:ext uri="{FF2B5EF4-FFF2-40B4-BE49-F238E27FC236}">
                <a16:creationId xmlns:a16="http://schemas.microsoft.com/office/drawing/2014/main" id="{B5C117FE-1FA1-AB46-AC3B-8596F94EA350}"/>
              </a:ext>
            </a:extLst>
          </p:cNvPr>
          <p:cNvSpPr>
            <a:spLocks noGrp="1"/>
          </p:cNvSpPr>
          <p:nvPr>
            <p:ph type="title"/>
          </p:nvPr>
        </p:nvSpPr>
        <p:spPr>
          <a:xfrm>
            <a:off x="341924" y="75202"/>
            <a:ext cx="8460151" cy="633458"/>
          </a:xfrm>
        </p:spPr>
        <p:txBody>
          <a:bodyPr/>
          <a:lstStyle/>
          <a:p>
            <a:r>
              <a:rPr lang="en-US" dirty="0"/>
              <a:t>Activity 10-6: Discussing DHCP and DNS Client Services</a:t>
            </a:r>
          </a:p>
        </p:txBody>
      </p:sp>
      <p:sp>
        <p:nvSpPr>
          <p:cNvPr id="4" name="Slide Number Placeholder 3">
            <a:extLst>
              <a:ext uri="{FF2B5EF4-FFF2-40B4-BE49-F238E27FC236}">
                <a16:creationId xmlns:a16="http://schemas.microsoft.com/office/drawing/2014/main" id="{AF0DE7BE-2654-044E-A5F6-280E04AD009A}"/>
              </a:ext>
            </a:extLst>
          </p:cNvPr>
          <p:cNvSpPr>
            <a:spLocks noGrp="1"/>
          </p:cNvSpPr>
          <p:nvPr>
            <p:ph type="sldNum" sz="quarter" idx="4"/>
          </p:nvPr>
        </p:nvSpPr>
        <p:spPr/>
        <p:txBody>
          <a:bodyPr/>
          <a:lstStyle/>
          <a:p>
            <a:fld id="{2066355A-084C-D24E-9AD2-7E4FC41EA627}" type="slidenum">
              <a:rPr lang="en-US" smtClean="0"/>
              <a:pPr/>
              <a:t>111</a:t>
            </a:fld>
            <a:endParaRPr lang="en-US" dirty="0"/>
          </a:p>
        </p:txBody>
      </p:sp>
    </p:spTree>
    <p:extLst>
      <p:ext uri="{BB962C8B-B14F-4D97-AF65-F5344CB8AC3E}">
        <p14:creationId xmlns:p14="http://schemas.microsoft.com/office/powerpoint/2010/main" val="111008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AC7C7D-53E9-614E-A4AB-C80DAD42B02B}"/>
              </a:ext>
            </a:extLst>
          </p:cNvPr>
          <p:cNvSpPr>
            <a:spLocks noGrp="1"/>
          </p:cNvSpPr>
          <p:nvPr>
            <p:ph idx="1"/>
          </p:nvPr>
        </p:nvSpPr>
        <p:spPr/>
        <p:txBody>
          <a:bodyPr/>
          <a:lstStyle/>
          <a:p>
            <a:r>
              <a:rPr lang="en-US" b="1" dirty="0"/>
              <a:t>One of the other administrators on your team patched and rebooted a server, but is worried because it is taking a long time for the server to become available again. Which utility can you use to check when the system comes back online?</a:t>
            </a:r>
          </a:p>
          <a:p>
            <a:endParaRPr lang="en-US" b="1" dirty="0"/>
          </a:p>
          <a:p>
            <a:r>
              <a:rPr lang="en-US" b="1" dirty="0"/>
              <a:t>ANSWER:</a:t>
            </a:r>
          </a:p>
          <a:p>
            <a:pPr lvl="1"/>
            <a:r>
              <a:rPr lang="en-US" dirty="0"/>
              <a:t>Use the ping command to check when the server is available on the network again.</a:t>
            </a:r>
          </a:p>
          <a:p>
            <a:endParaRPr lang="en-US" dirty="0"/>
          </a:p>
        </p:txBody>
      </p:sp>
      <p:sp>
        <p:nvSpPr>
          <p:cNvPr id="3" name="Title 2">
            <a:extLst>
              <a:ext uri="{FF2B5EF4-FFF2-40B4-BE49-F238E27FC236}">
                <a16:creationId xmlns:a16="http://schemas.microsoft.com/office/drawing/2014/main" id="{B5C117FE-1FA1-AB46-AC3B-8596F94EA350}"/>
              </a:ext>
            </a:extLst>
          </p:cNvPr>
          <p:cNvSpPr>
            <a:spLocks noGrp="1"/>
          </p:cNvSpPr>
          <p:nvPr>
            <p:ph type="title"/>
          </p:nvPr>
        </p:nvSpPr>
        <p:spPr>
          <a:xfrm>
            <a:off x="341924" y="75202"/>
            <a:ext cx="8460151" cy="633458"/>
          </a:xfrm>
        </p:spPr>
        <p:txBody>
          <a:bodyPr/>
          <a:lstStyle/>
          <a:p>
            <a:r>
              <a:rPr lang="en-US" dirty="0"/>
              <a:t>Activity 10-6: Discussing DHCP and DNS Client Services</a:t>
            </a:r>
          </a:p>
        </p:txBody>
      </p:sp>
      <p:sp>
        <p:nvSpPr>
          <p:cNvPr id="4" name="Slide Number Placeholder 3">
            <a:extLst>
              <a:ext uri="{FF2B5EF4-FFF2-40B4-BE49-F238E27FC236}">
                <a16:creationId xmlns:a16="http://schemas.microsoft.com/office/drawing/2014/main" id="{AF0DE7BE-2654-044E-A5F6-280E04AD009A}"/>
              </a:ext>
            </a:extLst>
          </p:cNvPr>
          <p:cNvSpPr>
            <a:spLocks noGrp="1"/>
          </p:cNvSpPr>
          <p:nvPr>
            <p:ph type="sldNum" sz="quarter" idx="4"/>
          </p:nvPr>
        </p:nvSpPr>
        <p:spPr/>
        <p:txBody>
          <a:bodyPr/>
          <a:lstStyle/>
          <a:p>
            <a:fld id="{2066355A-084C-D24E-9AD2-7E4FC41EA627}" type="slidenum">
              <a:rPr lang="en-US" smtClean="0"/>
              <a:pPr/>
              <a:t>112</a:t>
            </a:fld>
            <a:endParaRPr lang="en-US" dirty="0"/>
          </a:p>
        </p:txBody>
      </p:sp>
    </p:spTree>
    <p:extLst>
      <p:ext uri="{BB962C8B-B14F-4D97-AF65-F5344CB8AC3E}">
        <p14:creationId xmlns:p14="http://schemas.microsoft.com/office/powerpoint/2010/main" val="146385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AC7C7D-53E9-614E-A4AB-C80DAD42B02B}"/>
              </a:ext>
            </a:extLst>
          </p:cNvPr>
          <p:cNvSpPr>
            <a:spLocks noGrp="1"/>
          </p:cNvSpPr>
          <p:nvPr>
            <p:ph idx="1"/>
          </p:nvPr>
        </p:nvSpPr>
        <p:spPr/>
        <p:txBody>
          <a:bodyPr/>
          <a:lstStyle/>
          <a:p>
            <a:r>
              <a:rPr lang="en-US" b="1" dirty="0"/>
              <a:t>You suspect that someone is attempting to hack into one of your servers, so you decide to capture a few minutes of network traffic on that system to investigate further. Which command-line utility can you use to capture the traffic?</a:t>
            </a:r>
          </a:p>
          <a:p>
            <a:endParaRPr lang="en-US" b="1" dirty="0"/>
          </a:p>
          <a:p>
            <a:r>
              <a:rPr lang="en-US" b="1" dirty="0"/>
              <a:t>ANSWER:</a:t>
            </a:r>
          </a:p>
          <a:p>
            <a:pPr lvl="1"/>
            <a:r>
              <a:rPr lang="en-US" dirty="0"/>
              <a:t>Use the </a:t>
            </a:r>
            <a:r>
              <a:rPr lang="en-US" dirty="0" err="1"/>
              <a:t>tcpdump</a:t>
            </a:r>
            <a:r>
              <a:rPr lang="en-US" dirty="0"/>
              <a:t> command to capture the traffic for offline analysis.</a:t>
            </a:r>
          </a:p>
        </p:txBody>
      </p:sp>
      <p:sp>
        <p:nvSpPr>
          <p:cNvPr id="3" name="Title 2">
            <a:extLst>
              <a:ext uri="{FF2B5EF4-FFF2-40B4-BE49-F238E27FC236}">
                <a16:creationId xmlns:a16="http://schemas.microsoft.com/office/drawing/2014/main" id="{B5C117FE-1FA1-AB46-AC3B-8596F94EA350}"/>
              </a:ext>
            </a:extLst>
          </p:cNvPr>
          <p:cNvSpPr>
            <a:spLocks noGrp="1"/>
          </p:cNvSpPr>
          <p:nvPr>
            <p:ph type="title"/>
          </p:nvPr>
        </p:nvSpPr>
        <p:spPr>
          <a:xfrm>
            <a:off x="341924" y="75202"/>
            <a:ext cx="8460151" cy="633458"/>
          </a:xfrm>
        </p:spPr>
        <p:txBody>
          <a:bodyPr/>
          <a:lstStyle/>
          <a:p>
            <a:r>
              <a:rPr lang="en-US" dirty="0"/>
              <a:t>Activity 10-6: Discussing DHCP and DNS Client Services</a:t>
            </a:r>
          </a:p>
        </p:txBody>
      </p:sp>
      <p:sp>
        <p:nvSpPr>
          <p:cNvPr id="4" name="Slide Number Placeholder 3">
            <a:extLst>
              <a:ext uri="{FF2B5EF4-FFF2-40B4-BE49-F238E27FC236}">
                <a16:creationId xmlns:a16="http://schemas.microsoft.com/office/drawing/2014/main" id="{AF0DE7BE-2654-044E-A5F6-280E04AD009A}"/>
              </a:ext>
            </a:extLst>
          </p:cNvPr>
          <p:cNvSpPr>
            <a:spLocks noGrp="1"/>
          </p:cNvSpPr>
          <p:nvPr>
            <p:ph type="sldNum" sz="quarter" idx="4"/>
          </p:nvPr>
        </p:nvSpPr>
        <p:spPr/>
        <p:txBody>
          <a:bodyPr/>
          <a:lstStyle/>
          <a:p>
            <a:fld id="{2066355A-084C-D24E-9AD2-7E4FC41EA627}" type="slidenum">
              <a:rPr lang="en-US" smtClean="0"/>
              <a:pPr/>
              <a:t>113</a:t>
            </a:fld>
            <a:endParaRPr lang="en-US" dirty="0"/>
          </a:p>
        </p:txBody>
      </p:sp>
    </p:spTree>
    <p:extLst>
      <p:ext uri="{BB962C8B-B14F-4D97-AF65-F5344CB8AC3E}">
        <p14:creationId xmlns:p14="http://schemas.microsoft.com/office/powerpoint/2010/main" val="1314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698F719-C5D7-48AE-ADD1-2240D6CFE453}"/>
              </a:ext>
            </a:extLst>
          </p:cNvPr>
          <p:cNvSpPr>
            <a:spLocks noGrp="1"/>
          </p:cNvSpPr>
          <p:nvPr>
            <p:ph idx="1"/>
          </p:nvPr>
        </p:nvSpPr>
        <p:spPr/>
        <p:txBody>
          <a:bodyPr/>
          <a:lstStyle/>
          <a:p>
            <a:r>
              <a:rPr lang="en-US" dirty="0"/>
              <a:t>You need to account for human-friendly hostnames.</a:t>
            </a:r>
          </a:p>
          <a:p>
            <a:r>
              <a:rPr lang="en-US" dirty="0"/>
              <a:t>You'll configure name resolution to relate a hostname to an IP address.</a:t>
            </a:r>
          </a:p>
          <a:p>
            <a:r>
              <a:rPr lang="en-US" dirty="0"/>
              <a:t>Users can more easily refer to a specific computer on the network.</a:t>
            </a:r>
          </a:p>
        </p:txBody>
      </p:sp>
      <p:sp>
        <p:nvSpPr>
          <p:cNvPr id="5" name="Title 4">
            <a:extLst>
              <a:ext uri="{FF2B5EF4-FFF2-40B4-BE49-F238E27FC236}">
                <a16:creationId xmlns:a16="http://schemas.microsoft.com/office/drawing/2014/main" id="{95C7AB32-A71C-4999-8ED5-75E87112C19B}"/>
              </a:ext>
            </a:extLst>
          </p:cNvPr>
          <p:cNvSpPr>
            <a:spLocks noGrp="1"/>
          </p:cNvSpPr>
          <p:nvPr>
            <p:ph type="title"/>
          </p:nvPr>
        </p:nvSpPr>
        <p:spPr/>
        <p:txBody>
          <a:bodyPr/>
          <a:lstStyle/>
          <a:p>
            <a:r>
              <a:rPr lang="en-US" dirty="0"/>
              <a:t>Activity: Configuring a DNS Client</a:t>
            </a:r>
          </a:p>
        </p:txBody>
      </p:sp>
      <p:sp>
        <p:nvSpPr>
          <p:cNvPr id="3" name="Slide Number Placeholder 2">
            <a:extLst>
              <a:ext uri="{FF2B5EF4-FFF2-40B4-BE49-F238E27FC236}">
                <a16:creationId xmlns:a16="http://schemas.microsoft.com/office/drawing/2014/main" id="{CCF6B551-3EAD-41C3-B15D-7A5AE09979C4}"/>
              </a:ext>
            </a:extLst>
          </p:cNvPr>
          <p:cNvSpPr>
            <a:spLocks noGrp="1"/>
          </p:cNvSpPr>
          <p:nvPr>
            <p:ph type="sldNum" sz="quarter" idx="4"/>
          </p:nvPr>
        </p:nvSpPr>
        <p:spPr/>
        <p:txBody>
          <a:bodyPr/>
          <a:lstStyle/>
          <a:p>
            <a:fld id="{2066355A-084C-D24E-9AD2-7E4FC41EA627}" type="slidenum">
              <a:rPr lang="en-US" smtClean="0"/>
              <a:pPr/>
              <a:t>114</a:t>
            </a:fld>
            <a:endParaRPr lang="en-US" dirty="0"/>
          </a:p>
        </p:txBody>
      </p:sp>
    </p:spTree>
    <p:extLst>
      <p:ext uri="{BB962C8B-B14F-4D97-AF65-F5344CB8AC3E}">
        <p14:creationId xmlns:p14="http://schemas.microsoft.com/office/powerpoint/2010/main" val="17862883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03686-6A12-6E4A-8D5D-813BEFE4A9EF}"/>
              </a:ext>
            </a:extLst>
          </p:cNvPr>
          <p:cNvSpPr>
            <a:spLocks noGrp="1"/>
          </p:cNvSpPr>
          <p:nvPr>
            <p:ph type="title"/>
          </p:nvPr>
        </p:nvSpPr>
        <p:spPr>
          <a:xfrm>
            <a:off x="341925" y="75202"/>
            <a:ext cx="8455566" cy="633458"/>
          </a:xfrm>
        </p:spPr>
        <p:txBody>
          <a:bodyPr/>
          <a:lstStyle/>
          <a:p>
            <a:r>
              <a:rPr lang="en-US" dirty="0"/>
              <a:t>Topic E: Configure Cloud and Virtualization Technologies</a:t>
            </a:r>
          </a:p>
        </p:txBody>
      </p:sp>
      <p:sp>
        <p:nvSpPr>
          <p:cNvPr id="3" name="Slide Number Placeholder 2">
            <a:extLst>
              <a:ext uri="{FF2B5EF4-FFF2-40B4-BE49-F238E27FC236}">
                <a16:creationId xmlns:a16="http://schemas.microsoft.com/office/drawing/2014/main" id="{2614D93E-0FA5-4748-A6B9-54BF58061828}"/>
              </a:ext>
            </a:extLst>
          </p:cNvPr>
          <p:cNvSpPr>
            <a:spLocks noGrp="1"/>
          </p:cNvSpPr>
          <p:nvPr>
            <p:ph type="sldNum" sz="quarter" idx="4"/>
          </p:nvPr>
        </p:nvSpPr>
        <p:spPr/>
        <p:txBody>
          <a:bodyPr/>
          <a:lstStyle/>
          <a:p>
            <a:fld id="{2066355A-084C-D24E-9AD2-7E4FC41EA627}" type="slidenum">
              <a:rPr lang="en-US" smtClean="0"/>
              <a:pPr/>
              <a:t>115</a:t>
            </a:fld>
            <a:endParaRPr lang="en-US" dirty="0"/>
          </a:p>
        </p:txBody>
      </p:sp>
      <p:sp>
        <p:nvSpPr>
          <p:cNvPr id="4" name="Content Placeholder 3">
            <a:extLst>
              <a:ext uri="{FF2B5EF4-FFF2-40B4-BE49-F238E27FC236}">
                <a16:creationId xmlns:a16="http://schemas.microsoft.com/office/drawing/2014/main" id="{373776A2-E47C-424E-8C3B-2FD6191431D2}"/>
              </a:ext>
            </a:extLst>
          </p:cNvPr>
          <p:cNvSpPr>
            <a:spLocks noGrp="1"/>
          </p:cNvSpPr>
          <p:nvPr>
            <p:ph idx="1"/>
          </p:nvPr>
        </p:nvSpPr>
        <p:spPr>
          <a:xfrm>
            <a:off x="1068264" y="980349"/>
            <a:ext cx="7733812" cy="3322145"/>
          </a:xfrm>
        </p:spPr>
        <p:txBody>
          <a:bodyPr/>
          <a:lstStyle/>
          <a:p>
            <a:pPr marL="0" indent="0">
              <a:buNone/>
            </a:pPr>
            <a:r>
              <a:rPr lang="en-US" dirty="0"/>
              <a:t>Exam Objectives:</a:t>
            </a:r>
          </a:p>
          <a:p>
            <a:r>
              <a:rPr lang="en-US" dirty="0"/>
              <a:t>1.5 Compare and contrast cloud and virtualization concepts and technologies.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5493" y="980349"/>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2468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F70B1A-2016-40EF-BDF5-E4B41D6509D3}"/>
              </a:ext>
            </a:extLst>
          </p:cNvPr>
          <p:cNvSpPr>
            <a:spLocks noGrp="1"/>
          </p:cNvSpPr>
          <p:nvPr>
            <p:ph type="title"/>
          </p:nvPr>
        </p:nvSpPr>
        <p:spPr/>
        <p:txBody>
          <a:bodyPr/>
          <a:lstStyle/>
          <a:p>
            <a:r>
              <a:rPr lang="en-US" dirty="0"/>
              <a:t>Cloud Computing</a:t>
            </a:r>
          </a:p>
        </p:txBody>
      </p:sp>
      <p:sp>
        <p:nvSpPr>
          <p:cNvPr id="9" name="Text Placeholder 8">
            <a:extLst>
              <a:ext uri="{FF2B5EF4-FFF2-40B4-BE49-F238E27FC236}">
                <a16:creationId xmlns:a16="http://schemas.microsoft.com/office/drawing/2014/main" id="{0BB2CB2E-EB5C-46B9-A1EE-FB6202B7B5D6}"/>
              </a:ext>
            </a:extLst>
          </p:cNvPr>
          <p:cNvSpPr>
            <a:spLocks noGrp="1"/>
          </p:cNvSpPr>
          <p:nvPr>
            <p:ph type="body" sz="quarter" idx="13"/>
          </p:nvPr>
        </p:nvSpPr>
        <p:spPr/>
        <p:txBody>
          <a:bodyPr/>
          <a:lstStyle/>
          <a:p>
            <a:r>
              <a:rPr lang="en-US" dirty="0"/>
              <a:t>The practice of delivering on-demand resources to clients over a distributed network like the Internet.</a:t>
            </a:r>
          </a:p>
        </p:txBody>
      </p:sp>
      <p:sp>
        <p:nvSpPr>
          <p:cNvPr id="4" name="Slide Number Placeholder 3">
            <a:extLst>
              <a:ext uri="{FF2B5EF4-FFF2-40B4-BE49-F238E27FC236}">
                <a16:creationId xmlns:a16="http://schemas.microsoft.com/office/drawing/2014/main" id="{6640C827-92D8-494C-9A6E-7365945AF27A}"/>
              </a:ext>
            </a:extLst>
          </p:cNvPr>
          <p:cNvSpPr>
            <a:spLocks noGrp="1"/>
          </p:cNvSpPr>
          <p:nvPr>
            <p:ph type="sldNum" sz="quarter" idx="4"/>
          </p:nvPr>
        </p:nvSpPr>
        <p:spPr/>
        <p:txBody>
          <a:bodyPr/>
          <a:lstStyle/>
          <a:p>
            <a:fld id="{2066355A-084C-D24E-9AD2-7E4FC41EA627}" type="slidenum">
              <a:rPr lang="en-US" smtClean="0"/>
              <a:pPr/>
              <a:t>116</a:t>
            </a:fld>
            <a:endParaRPr lang="en-US" dirty="0"/>
          </a:p>
        </p:txBody>
      </p:sp>
      <p:sp>
        <p:nvSpPr>
          <p:cNvPr id="8" name="Content Placeholder 7">
            <a:extLst>
              <a:ext uri="{FF2B5EF4-FFF2-40B4-BE49-F238E27FC236}">
                <a16:creationId xmlns:a16="http://schemas.microsoft.com/office/drawing/2014/main" id="{19BB0696-9342-4559-AF1F-94ECF24CC08D}"/>
              </a:ext>
            </a:extLst>
          </p:cNvPr>
          <p:cNvSpPr>
            <a:spLocks noGrp="1"/>
          </p:cNvSpPr>
          <p:nvPr>
            <p:ph idx="1"/>
          </p:nvPr>
        </p:nvSpPr>
        <p:spPr/>
        <p:txBody>
          <a:bodyPr/>
          <a:lstStyle/>
          <a:p>
            <a:r>
              <a:rPr lang="en-US" sz="1600" dirty="0"/>
              <a:t>Characteristics:</a:t>
            </a:r>
          </a:p>
          <a:p>
            <a:pPr lvl="1"/>
            <a:r>
              <a:rPr lang="en-US" sz="1400" dirty="0"/>
              <a:t>On-demand self-service</a:t>
            </a:r>
          </a:p>
          <a:p>
            <a:pPr lvl="1"/>
            <a:r>
              <a:rPr lang="en-US" sz="1400" dirty="0"/>
              <a:t>Broad network access</a:t>
            </a:r>
          </a:p>
          <a:p>
            <a:pPr lvl="1"/>
            <a:r>
              <a:rPr lang="en-US" sz="1400" dirty="0"/>
              <a:t>Resource pooling</a:t>
            </a:r>
          </a:p>
          <a:p>
            <a:pPr lvl="1"/>
            <a:r>
              <a:rPr lang="en-US" sz="1400" dirty="0"/>
              <a:t>Rapid elasticity</a:t>
            </a:r>
          </a:p>
          <a:p>
            <a:pPr lvl="1"/>
            <a:r>
              <a:rPr lang="en-US" sz="1400" dirty="0"/>
              <a:t>Measured service</a:t>
            </a:r>
          </a:p>
          <a:p>
            <a:r>
              <a:rPr lang="en-US" sz="1600" dirty="0"/>
              <a:t>Has become mission-critical for many organizations.</a:t>
            </a:r>
          </a:p>
          <a:p>
            <a:r>
              <a:rPr lang="en-US" sz="1600" dirty="0"/>
              <a:t>Off-loads responsibility onto third party.</a:t>
            </a:r>
          </a:p>
          <a:p>
            <a:pPr lvl="1"/>
            <a:r>
              <a:rPr lang="en-US" sz="1400" dirty="0"/>
              <a:t>Cost, ownership, maintenance, etc.</a:t>
            </a:r>
          </a:p>
          <a:p>
            <a:r>
              <a:rPr lang="en-US" sz="1600" dirty="0"/>
              <a:t>Flexible, scalable, and supports fault tolerance.</a:t>
            </a:r>
          </a:p>
        </p:txBody>
      </p:sp>
    </p:spTree>
    <p:extLst>
      <p:ext uri="{BB962C8B-B14F-4D97-AF65-F5344CB8AC3E}">
        <p14:creationId xmlns:p14="http://schemas.microsoft.com/office/powerpoint/2010/main" val="22835476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3A3B4-CCF9-49A4-A6E5-FB58430B7A9E}"/>
              </a:ext>
            </a:extLst>
          </p:cNvPr>
          <p:cNvSpPr>
            <a:spLocks noGrp="1"/>
          </p:cNvSpPr>
          <p:nvPr>
            <p:ph type="title"/>
          </p:nvPr>
        </p:nvSpPr>
        <p:spPr/>
        <p:txBody>
          <a:bodyPr/>
          <a:lstStyle/>
          <a:p>
            <a:r>
              <a:rPr lang="en-US" dirty="0"/>
              <a:t>Cloud Models</a:t>
            </a:r>
          </a:p>
        </p:txBody>
      </p:sp>
      <p:sp>
        <p:nvSpPr>
          <p:cNvPr id="4" name="Slide Number Placeholder 3">
            <a:extLst>
              <a:ext uri="{FF2B5EF4-FFF2-40B4-BE49-F238E27FC236}">
                <a16:creationId xmlns:a16="http://schemas.microsoft.com/office/drawing/2014/main" id="{E0277788-497E-466A-9CB5-2D5A38DDAB50}"/>
              </a:ext>
            </a:extLst>
          </p:cNvPr>
          <p:cNvSpPr>
            <a:spLocks noGrp="1"/>
          </p:cNvSpPr>
          <p:nvPr>
            <p:ph type="sldNum" sz="quarter" idx="4"/>
          </p:nvPr>
        </p:nvSpPr>
        <p:spPr/>
        <p:txBody>
          <a:bodyPr/>
          <a:lstStyle/>
          <a:p>
            <a:fld id="{2066355A-084C-D24E-9AD2-7E4FC41EA627}" type="slidenum">
              <a:rPr lang="en-US" smtClean="0"/>
              <a:pPr/>
              <a:t>117</a:t>
            </a:fld>
            <a:endParaRPr lang="en-US" dirty="0"/>
          </a:p>
        </p:txBody>
      </p:sp>
      <p:graphicFrame>
        <p:nvGraphicFramePr>
          <p:cNvPr id="6" name="Group 23">
            <a:extLst>
              <a:ext uri="{FF2B5EF4-FFF2-40B4-BE49-F238E27FC236}">
                <a16:creationId xmlns:a16="http://schemas.microsoft.com/office/drawing/2014/main" id="{78D1AD4F-A508-49E6-B787-111183B3DB61}"/>
              </a:ext>
            </a:extLst>
          </p:cNvPr>
          <p:cNvGraphicFramePr>
            <a:graphicFrameLocks noGrp="1"/>
          </p:cNvGraphicFramePr>
          <p:nvPr>
            <p:extLst>
              <p:ext uri="{D42A27DB-BD31-4B8C-83A1-F6EECF244321}">
                <p14:modId xmlns:p14="http://schemas.microsoft.com/office/powerpoint/2010/main" val="79381640"/>
              </p:ext>
            </p:extLst>
          </p:nvPr>
        </p:nvGraphicFramePr>
        <p:xfrm>
          <a:off x="950210" y="1319022"/>
          <a:ext cx="7239000" cy="2505456"/>
        </p:xfrm>
        <a:graphic>
          <a:graphicData uri="http://schemas.openxmlformats.org/drawingml/2006/table">
            <a:tbl>
              <a:tblPr/>
              <a:tblGrid>
                <a:gridCol w="1632569">
                  <a:extLst>
                    <a:ext uri="{9D8B030D-6E8A-4147-A177-3AD203B41FA5}">
                      <a16:colId xmlns:a16="http://schemas.microsoft.com/office/drawing/2014/main" val="20000"/>
                    </a:ext>
                  </a:extLst>
                </a:gridCol>
                <a:gridCol w="5606431">
                  <a:extLst>
                    <a:ext uri="{9D8B030D-6E8A-4147-A177-3AD203B41FA5}">
                      <a16:colId xmlns:a16="http://schemas.microsoft.com/office/drawing/2014/main" val="20001"/>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Model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SaaS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Provides apps to end-users.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Apps seem local, but are in the cloud.</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Deployment, maintenance, and upgrades are off-loaded.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PaaS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Virtualizes operating systems to provide to customer.</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Platform support is off-loaded.</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Targets developers and database admins.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IaaS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Virtualizes physical devices owned by provider.</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Hardware lifecycle responsibility is off-loaded.</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Targets system admins.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217440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1D85B5-B206-4612-835C-60F150E7A533}"/>
              </a:ext>
            </a:extLst>
          </p:cNvPr>
          <p:cNvSpPr>
            <a:spLocks noGrp="1"/>
          </p:cNvSpPr>
          <p:nvPr>
            <p:ph type="title"/>
          </p:nvPr>
        </p:nvSpPr>
        <p:spPr/>
        <p:txBody>
          <a:bodyPr/>
          <a:lstStyle/>
          <a:p>
            <a:r>
              <a:rPr lang="en-US" dirty="0"/>
              <a:t>Cloud Service Providers</a:t>
            </a:r>
          </a:p>
        </p:txBody>
      </p:sp>
      <p:sp>
        <p:nvSpPr>
          <p:cNvPr id="4" name="Slide Number Placeholder 3">
            <a:extLst>
              <a:ext uri="{FF2B5EF4-FFF2-40B4-BE49-F238E27FC236}">
                <a16:creationId xmlns:a16="http://schemas.microsoft.com/office/drawing/2014/main" id="{F7772E78-2CAA-4AD2-BD4B-ECBFDD54C947}"/>
              </a:ext>
            </a:extLst>
          </p:cNvPr>
          <p:cNvSpPr>
            <a:spLocks noGrp="1"/>
          </p:cNvSpPr>
          <p:nvPr>
            <p:ph type="sldNum" sz="quarter" idx="4"/>
          </p:nvPr>
        </p:nvSpPr>
        <p:spPr/>
        <p:txBody>
          <a:bodyPr/>
          <a:lstStyle/>
          <a:p>
            <a:fld id="{2066355A-084C-D24E-9AD2-7E4FC41EA627}" type="slidenum">
              <a:rPr lang="en-US" smtClean="0"/>
              <a:pPr/>
              <a:t>118</a:t>
            </a:fld>
            <a:endParaRPr lang="en-US" dirty="0"/>
          </a:p>
        </p:txBody>
      </p:sp>
      <p:sp>
        <p:nvSpPr>
          <p:cNvPr id="6" name="Content Placeholder 5">
            <a:extLst>
              <a:ext uri="{FF2B5EF4-FFF2-40B4-BE49-F238E27FC236}">
                <a16:creationId xmlns:a16="http://schemas.microsoft.com/office/drawing/2014/main" id="{F8560E72-3472-46A6-AB7C-64883C0BAF26}"/>
              </a:ext>
            </a:extLst>
          </p:cNvPr>
          <p:cNvSpPr>
            <a:spLocks noGrp="1"/>
          </p:cNvSpPr>
          <p:nvPr>
            <p:ph idx="1"/>
          </p:nvPr>
        </p:nvSpPr>
        <p:spPr/>
        <p:txBody>
          <a:bodyPr/>
          <a:lstStyle/>
          <a:p>
            <a:r>
              <a:rPr lang="en-US" dirty="0"/>
              <a:t>AWS and Microsoft Azure are the primary CSPs.</a:t>
            </a:r>
          </a:p>
          <a:p>
            <a:pPr lvl="1"/>
            <a:r>
              <a:rPr lang="en-US" dirty="0"/>
              <a:t>AWS is built on Linux.</a:t>
            </a:r>
          </a:p>
          <a:p>
            <a:pPr lvl="1"/>
            <a:r>
              <a:rPr lang="en-US" dirty="0"/>
              <a:t>Azure also supports Linux-based deployments.</a:t>
            </a:r>
          </a:p>
          <a:p>
            <a:r>
              <a:rPr lang="en-US" dirty="0"/>
              <a:t>Red Hat Cloud Suite is a private cloud solution.</a:t>
            </a:r>
          </a:p>
          <a:p>
            <a:r>
              <a:rPr lang="en-US" dirty="0"/>
              <a:t>Additional CSPs:</a:t>
            </a:r>
          </a:p>
          <a:p>
            <a:pPr lvl="1"/>
            <a:r>
              <a:rPr lang="en-US" dirty="0"/>
              <a:t>Google Cloud</a:t>
            </a:r>
          </a:p>
          <a:p>
            <a:pPr lvl="1"/>
            <a:r>
              <a:rPr lang="en-US" dirty="0"/>
              <a:t>Rackspace</a:t>
            </a:r>
          </a:p>
          <a:p>
            <a:pPr lvl="1"/>
            <a:r>
              <a:rPr lang="en-US" dirty="0"/>
              <a:t>Heroku</a:t>
            </a:r>
          </a:p>
          <a:p>
            <a:pPr lvl="1"/>
            <a:r>
              <a:rPr lang="en-US" dirty="0"/>
              <a:t>Digital Ocean</a:t>
            </a:r>
          </a:p>
        </p:txBody>
      </p:sp>
    </p:spTree>
    <p:extLst>
      <p:ext uri="{BB962C8B-B14F-4D97-AF65-F5344CB8AC3E}">
        <p14:creationId xmlns:p14="http://schemas.microsoft.com/office/powerpoint/2010/main" val="21754887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5EF4A5-3132-415C-B944-5BA62967F88F}"/>
              </a:ext>
            </a:extLst>
          </p:cNvPr>
          <p:cNvSpPr>
            <a:spLocks noGrp="1"/>
          </p:cNvSpPr>
          <p:nvPr>
            <p:ph type="title"/>
          </p:nvPr>
        </p:nvSpPr>
        <p:spPr/>
        <p:txBody>
          <a:bodyPr/>
          <a:lstStyle/>
          <a:p>
            <a:r>
              <a:rPr lang="en-US" dirty="0"/>
              <a:t>Cloud and Virtualization</a:t>
            </a:r>
          </a:p>
        </p:txBody>
      </p:sp>
      <p:sp>
        <p:nvSpPr>
          <p:cNvPr id="3" name="Slide Number Placeholder 2">
            <a:extLst>
              <a:ext uri="{FF2B5EF4-FFF2-40B4-BE49-F238E27FC236}">
                <a16:creationId xmlns:a16="http://schemas.microsoft.com/office/drawing/2014/main" id="{EFC593D7-FA8D-44DA-960D-FF944355D8D1}"/>
              </a:ext>
            </a:extLst>
          </p:cNvPr>
          <p:cNvSpPr>
            <a:spLocks noGrp="1"/>
          </p:cNvSpPr>
          <p:nvPr>
            <p:ph type="sldNum" sz="quarter" idx="4"/>
          </p:nvPr>
        </p:nvSpPr>
        <p:spPr/>
        <p:txBody>
          <a:bodyPr/>
          <a:lstStyle/>
          <a:p>
            <a:fld id="{2066355A-084C-D24E-9AD2-7E4FC41EA627}" type="slidenum">
              <a:rPr lang="en-US" smtClean="0"/>
              <a:pPr/>
              <a:t>119</a:t>
            </a:fld>
            <a:endParaRPr lang="en-US" dirty="0"/>
          </a:p>
        </p:txBody>
      </p:sp>
      <p:sp>
        <p:nvSpPr>
          <p:cNvPr id="5" name="Content Placeholder 4">
            <a:extLst>
              <a:ext uri="{FF2B5EF4-FFF2-40B4-BE49-F238E27FC236}">
                <a16:creationId xmlns:a16="http://schemas.microsoft.com/office/drawing/2014/main" id="{6C6550E4-8099-462F-B45E-D7B0FBB24055}"/>
              </a:ext>
            </a:extLst>
          </p:cNvPr>
          <p:cNvSpPr>
            <a:spLocks noGrp="1"/>
          </p:cNvSpPr>
          <p:nvPr>
            <p:ph idx="1"/>
          </p:nvPr>
        </p:nvSpPr>
        <p:spPr/>
        <p:txBody>
          <a:bodyPr/>
          <a:lstStyle/>
          <a:p>
            <a:r>
              <a:rPr lang="en-US" dirty="0"/>
              <a:t>Virtualization enables:</a:t>
            </a:r>
          </a:p>
          <a:p>
            <a:pPr lvl="1"/>
            <a:r>
              <a:rPr lang="en-US" dirty="0"/>
              <a:t>More efficient use of hardware.</a:t>
            </a:r>
          </a:p>
          <a:p>
            <a:pPr lvl="1"/>
            <a:r>
              <a:rPr lang="en-US" dirty="0"/>
              <a:t>Fault tolerance, recovery, and scalability.</a:t>
            </a:r>
          </a:p>
          <a:p>
            <a:pPr lvl="1"/>
            <a:r>
              <a:rPr lang="en-US" dirty="0"/>
              <a:t>Quicker deployment of services.</a:t>
            </a:r>
          </a:p>
          <a:p>
            <a:r>
              <a:rPr lang="en-US" dirty="0"/>
              <a:t>Virtualization is the foundation of cloud computing.</a:t>
            </a:r>
          </a:p>
          <a:p>
            <a:pPr lvl="1"/>
            <a:r>
              <a:rPr lang="en-US" dirty="0"/>
              <a:t>Cloud providers virtualize resources they offer to customers.</a:t>
            </a:r>
          </a:p>
          <a:p>
            <a:pPr lvl="1"/>
            <a:r>
              <a:rPr lang="en-US" dirty="0"/>
              <a:t>Extends to all models.</a:t>
            </a:r>
          </a:p>
          <a:p>
            <a:r>
              <a:rPr lang="en-US" dirty="0"/>
              <a:t>Example: Admin easily builds a cluster of systems in a single action.</a:t>
            </a:r>
          </a:p>
          <a:p>
            <a:pPr lvl="1"/>
            <a:r>
              <a:rPr lang="en-US" dirty="0"/>
              <a:t>Can easily tear it down when necessary.</a:t>
            </a:r>
          </a:p>
          <a:p>
            <a:pPr lvl="1"/>
            <a:r>
              <a:rPr lang="en-US" dirty="0"/>
              <a:t>Process can be automated.</a:t>
            </a:r>
          </a:p>
          <a:p>
            <a:pPr lvl="1"/>
            <a:r>
              <a:rPr lang="en-US" dirty="0"/>
              <a:t>More efficient than if using physical systems.</a:t>
            </a:r>
          </a:p>
        </p:txBody>
      </p:sp>
    </p:spTree>
    <p:extLst>
      <p:ext uri="{BB962C8B-B14F-4D97-AF65-F5344CB8AC3E}">
        <p14:creationId xmlns:p14="http://schemas.microsoft.com/office/powerpoint/2010/main" val="1858347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72FB-A0EB-4711-AB15-441058A08B96}"/>
              </a:ext>
            </a:extLst>
          </p:cNvPr>
          <p:cNvSpPr>
            <a:spLocks noGrp="1"/>
          </p:cNvSpPr>
          <p:nvPr>
            <p:ph type="title"/>
          </p:nvPr>
        </p:nvSpPr>
        <p:spPr/>
        <p:txBody>
          <a:bodyPr/>
          <a:lstStyle/>
          <a:p>
            <a:r>
              <a:rPr lang="en-US" dirty="0"/>
              <a:t>IPv4 Classes</a:t>
            </a:r>
          </a:p>
        </p:txBody>
      </p:sp>
      <p:sp>
        <p:nvSpPr>
          <p:cNvPr id="3" name="Slide Number Placeholder 2">
            <a:extLst>
              <a:ext uri="{FF2B5EF4-FFF2-40B4-BE49-F238E27FC236}">
                <a16:creationId xmlns:a16="http://schemas.microsoft.com/office/drawing/2014/main" id="{CEC46F57-212C-41B0-B29F-750CFA09AE1B}"/>
              </a:ext>
            </a:extLst>
          </p:cNvPr>
          <p:cNvSpPr>
            <a:spLocks noGrp="1"/>
          </p:cNvSpPr>
          <p:nvPr>
            <p:ph type="sldNum" sz="quarter" idx="4"/>
          </p:nvPr>
        </p:nvSpPr>
        <p:spPr/>
        <p:txBody>
          <a:bodyPr/>
          <a:lstStyle/>
          <a:p>
            <a:fld id="{2066355A-084C-D24E-9AD2-7E4FC41EA627}" type="slidenum">
              <a:rPr lang="en-US" smtClean="0"/>
              <a:pPr/>
              <a:t>12</a:t>
            </a:fld>
            <a:endParaRPr lang="en-US" dirty="0"/>
          </a:p>
        </p:txBody>
      </p:sp>
      <p:graphicFrame>
        <p:nvGraphicFramePr>
          <p:cNvPr id="5" name="Group 23">
            <a:extLst>
              <a:ext uri="{FF2B5EF4-FFF2-40B4-BE49-F238E27FC236}">
                <a16:creationId xmlns:a16="http://schemas.microsoft.com/office/drawing/2014/main" id="{42E61FFE-3FD1-4063-A5B6-CE7C4CD63F8E}"/>
              </a:ext>
            </a:extLst>
          </p:cNvPr>
          <p:cNvGraphicFramePr>
            <a:graphicFrameLocks noGrp="1"/>
          </p:cNvGraphicFramePr>
          <p:nvPr>
            <p:extLst>
              <p:ext uri="{D42A27DB-BD31-4B8C-83A1-F6EECF244321}">
                <p14:modId xmlns:p14="http://schemas.microsoft.com/office/powerpoint/2010/main" val="2408311998"/>
              </p:ext>
            </p:extLst>
          </p:nvPr>
        </p:nvGraphicFramePr>
        <p:xfrm>
          <a:off x="126235" y="1474470"/>
          <a:ext cx="8886950" cy="2346960"/>
        </p:xfrm>
        <a:graphic>
          <a:graphicData uri="http://schemas.openxmlformats.org/drawingml/2006/table">
            <a:tbl>
              <a:tblPr/>
              <a:tblGrid>
                <a:gridCol w="1034042">
                  <a:extLst>
                    <a:ext uri="{9D8B030D-6E8A-4147-A177-3AD203B41FA5}">
                      <a16:colId xmlns:a16="http://schemas.microsoft.com/office/drawing/2014/main" val="20000"/>
                    </a:ext>
                  </a:extLst>
                </a:gridCol>
                <a:gridCol w="1175657">
                  <a:extLst>
                    <a:ext uri="{9D8B030D-6E8A-4147-A177-3AD203B41FA5}">
                      <a16:colId xmlns:a16="http://schemas.microsoft.com/office/drawing/2014/main" val="20001"/>
                    </a:ext>
                  </a:extLst>
                </a:gridCol>
                <a:gridCol w="1452108">
                  <a:extLst>
                    <a:ext uri="{9D8B030D-6E8A-4147-A177-3AD203B41FA5}">
                      <a16:colId xmlns:a16="http://schemas.microsoft.com/office/drawing/2014/main" val="1344578318"/>
                    </a:ext>
                  </a:extLst>
                </a:gridCol>
                <a:gridCol w="1422400">
                  <a:extLst>
                    <a:ext uri="{9D8B030D-6E8A-4147-A177-3AD203B41FA5}">
                      <a16:colId xmlns:a16="http://schemas.microsoft.com/office/drawing/2014/main" val="3475520433"/>
                    </a:ext>
                  </a:extLst>
                </a:gridCol>
                <a:gridCol w="1785257">
                  <a:extLst>
                    <a:ext uri="{9D8B030D-6E8A-4147-A177-3AD203B41FA5}">
                      <a16:colId xmlns:a16="http://schemas.microsoft.com/office/drawing/2014/main" val="4166581929"/>
                    </a:ext>
                  </a:extLst>
                </a:gridCol>
                <a:gridCol w="2017486">
                  <a:extLst>
                    <a:ext uri="{9D8B030D-6E8A-4147-A177-3AD203B41FA5}">
                      <a16:colId xmlns:a16="http://schemas.microsoft.com/office/drawing/2014/main" val="269517061"/>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Class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Start Addr.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End Addr.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Networks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Hosts per Network</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Default Subnet Mask</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0.0.0.0</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127.0.0.0</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126</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16,777,214</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255.0.0.0 or /8</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B</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128.0.0.0</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191.255.0.0</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16,384</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65,534</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255.255.0.0 or /16</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192.0.0.0</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223.255.255.0</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2,097,152</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254</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255.255.255.0 or /24</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224.0.0.0</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239.255.255.255</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N/A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N/A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N/A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933424756"/>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240.0.0.0</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255.255.255.255</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N/A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N/A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N/A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473526737"/>
                  </a:ext>
                </a:extLst>
              </a:tr>
            </a:tbl>
          </a:graphicData>
        </a:graphic>
      </p:graphicFrame>
    </p:spTree>
    <p:extLst>
      <p:ext uri="{BB962C8B-B14F-4D97-AF65-F5344CB8AC3E}">
        <p14:creationId xmlns:p14="http://schemas.microsoft.com/office/powerpoint/2010/main" val="23895138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A2EA6F-F83F-4F43-AD88-6E9899BCF3C4}"/>
              </a:ext>
            </a:extLst>
          </p:cNvPr>
          <p:cNvSpPr>
            <a:spLocks noGrp="1"/>
          </p:cNvSpPr>
          <p:nvPr>
            <p:ph type="title"/>
          </p:nvPr>
        </p:nvSpPr>
        <p:spPr/>
        <p:txBody>
          <a:bodyPr/>
          <a:lstStyle/>
          <a:p>
            <a:r>
              <a:rPr lang="en-US" dirty="0"/>
              <a:t>Hypervisors</a:t>
            </a:r>
          </a:p>
        </p:txBody>
      </p:sp>
      <p:sp>
        <p:nvSpPr>
          <p:cNvPr id="7" name="Text Placeholder 6">
            <a:extLst>
              <a:ext uri="{FF2B5EF4-FFF2-40B4-BE49-F238E27FC236}">
                <a16:creationId xmlns:a16="http://schemas.microsoft.com/office/drawing/2014/main" id="{3C97B1B1-B2CE-4228-B1FD-95BA586C5EB6}"/>
              </a:ext>
            </a:extLst>
          </p:cNvPr>
          <p:cNvSpPr>
            <a:spLocks noGrp="1"/>
          </p:cNvSpPr>
          <p:nvPr>
            <p:ph type="body" sz="quarter" idx="13"/>
          </p:nvPr>
        </p:nvSpPr>
        <p:spPr/>
        <p:txBody>
          <a:bodyPr/>
          <a:lstStyle/>
          <a:p>
            <a:r>
              <a:rPr lang="en-US" dirty="0"/>
              <a:t>A layer of software that separates a VM's software from the physical hardware it runs on.</a:t>
            </a:r>
          </a:p>
        </p:txBody>
      </p:sp>
      <p:sp>
        <p:nvSpPr>
          <p:cNvPr id="3" name="Slide Number Placeholder 2">
            <a:extLst>
              <a:ext uri="{FF2B5EF4-FFF2-40B4-BE49-F238E27FC236}">
                <a16:creationId xmlns:a16="http://schemas.microsoft.com/office/drawing/2014/main" id="{7E12FD93-47F3-49C9-AC53-866223C7B480}"/>
              </a:ext>
            </a:extLst>
          </p:cNvPr>
          <p:cNvSpPr>
            <a:spLocks noGrp="1"/>
          </p:cNvSpPr>
          <p:nvPr>
            <p:ph type="sldNum" sz="quarter" idx="4"/>
          </p:nvPr>
        </p:nvSpPr>
        <p:spPr/>
        <p:txBody>
          <a:bodyPr/>
          <a:lstStyle/>
          <a:p>
            <a:fld id="{2066355A-084C-D24E-9AD2-7E4FC41EA627}" type="slidenum">
              <a:rPr lang="en-US" smtClean="0"/>
              <a:pPr/>
              <a:t>120</a:t>
            </a:fld>
            <a:endParaRPr lang="en-US" dirty="0"/>
          </a:p>
        </p:txBody>
      </p:sp>
      <p:sp>
        <p:nvSpPr>
          <p:cNvPr id="6" name="Content Placeholder 5">
            <a:extLst>
              <a:ext uri="{FF2B5EF4-FFF2-40B4-BE49-F238E27FC236}">
                <a16:creationId xmlns:a16="http://schemas.microsoft.com/office/drawing/2014/main" id="{536D447A-4585-4E7F-B3ED-37478405E5E7}"/>
              </a:ext>
            </a:extLst>
          </p:cNvPr>
          <p:cNvSpPr>
            <a:spLocks noGrp="1"/>
          </p:cNvSpPr>
          <p:nvPr>
            <p:ph idx="1"/>
          </p:nvPr>
        </p:nvSpPr>
        <p:spPr/>
        <p:txBody>
          <a:bodyPr/>
          <a:lstStyle/>
          <a:p>
            <a:r>
              <a:rPr lang="en-US" dirty="0"/>
              <a:t>Manages hardware allocation, networking, administration, etc.</a:t>
            </a:r>
          </a:p>
          <a:p>
            <a:r>
              <a:rPr lang="en-US" dirty="0"/>
              <a:t>Type 1 runs on "bare metal" of system.</a:t>
            </a:r>
          </a:p>
          <a:p>
            <a:pPr lvl="1"/>
            <a:r>
              <a:rPr lang="en-US" dirty="0"/>
              <a:t>VMware ESXi, Microsoft Hyper-V, etc.</a:t>
            </a:r>
          </a:p>
          <a:p>
            <a:r>
              <a:rPr lang="en-US" dirty="0"/>
              <a:t>Type 2 runs as a service on OS.</a:t>
            </a:r>
          </a:p>
          <a:p>
            <a:pPr lvl="1"/>
            <a:r>
              <a:rPr lang="en-US" dirty="0"/>
              <a:t>Oracle VM VirtualBox, QEMU, etc.</a:t>
            </a:r>
          </a:p>
          <a:p>
            <a:r>
              <a:rPr lang="en-US" dirty="0"/>
              <a:t>KVM is a Linux-based hypervisor.</a:t>
            </a:r>
          </a:p>
          <a:p>
            <a:pPr lvl="1"/>
            <a:r>
              <a:rPr lang="en-US" dirty="0"/>
              <a:t>Manages VMs with type 1 and type 2 attributes.</a:t>
            </a:r>
          </a:p>
        </p:txBody>
      </p:sp>
    </p:spTree>
    <p:extLst>
      <p:ext uri="{BB962C8B-B14F-4D97-AF65-F5344CB8AC3E}">
        <p14:creationId xmlns:p14="http://schemas.microsoft.com/office/powerpoint/2010/main" val="14303457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2658E-84EE-BA46-9762-E9D3D2322253}"/>
              </a:ext>
            </a:extLst>
          </p:cNvPr>
          <p:cNvSpPr>
            <a:spLocks noGrp="1"/>
          </p:cNvSpPr>
          <p:nvPr>
            <p:ph type="title"/>
          </p:nvPr>
        </p:nvSpPr>
        <p:spPr/>
        <p:txBody>
          <a:bodyPr/>
          <a:lstStyle/>
          <a:p>
            <a:r>
              <a:rPr lang="en-US" dirty="0"/>
              <a:t>Type 1 Hypervisor</a:t>
            </a:r>
          </a:p>
        </p:txBody>
      </p:sp>
      <p:sp>
        <p:nvSpPr>
          <p:cNvPr id="3" name="Slide Number Placeholder 2">
            <a:extLst>
              <a:ext uri="{FF2B5EF4-FFF2-40B4-BE49-F238E27FC236}">
                <a16:creationId xmlns:a16="http://schemas.microsoft.com/office/drawing/2014/main" id="{81E296F6-5C60-214B-A56A-F27555182DC4}"/>
              </a:ext>
            </a:extLst>
          </p:cNvPr>
          <p:cNvSpPr>
            <a:spLocks noGrp="1"/>
          </p:cNvSpPr>
          <p:nvPr>
            <p:ph type="sldNum" sz="quarter" idx="4"/>
          </p:nvPr>
        </p:nvSpPr>
        <p:spPr/>
        <p:txBody>
          <a:bodyPr/>
          <a:lstStyle/>
          <a:p>
            <a:fld id="{2066355A-084C-D24E-9AD2-7E4FC41EA627}" type="slidenum">
              <a:rPr lang="en-US" smtClean="0"/>
              <a:pPr/>
              <a:t>121</a:t>
            </a:fld>
            <a:endParaRPr lang="en-US" dirty="0"/>
          </a:p>
        </p:txBody>
      </p:sp>
      <p:pic>
        <p:nvPicPr>
          <p:cNvPr id="8" name="Picture 7">
            <a:extLst>
              <a:ext uri="{FF2B5EF4-FFF2-40B4-BE49-F238E27FC236}">
                <a16:creationId xmlns:a16="http://schemas.microsoft.com/office/drawing/2014/main" id="{773C8206-51B7-48C5-8A4C-F286AF2FC3CE}"/>
              </a:ext>
            </a:extLst>
          </p:cNvPr>
          <p:cNvPicPr>
            <a:picLocks noChangeAspect="1"/>
          </p:cNvPicPr>
          <p:nvPr/>
        </p:nvPicPr>
        <p:blipFill>
          <a:blip r:embed="rId2"/>
          <a:stretch>
            <a:fillRect/>
          </a:stretch>
        </p:blipFill>
        <p:spPr>
          <a:xfrm>
            <a:off x="1281865" y="877223"/>
            <a:ext cx="6580270" cy="3678734"/>
          </a:xfrm>
          <a:prstGeom prst="rect">
            <a:avLst/>
          </a:prstGeom>
        </p:spPr>
      </p:pic>
    </p:spTree>
    <p:extLst>
      <p:ext uri="{BB962C8B-B14F-4D97-AF65-F5344CB8AC3E}">
        <p14:creationId xmlns:p14="http://schemas.microsoft.com/office/powerpoint/2010/main" val="32486202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C65DBD-CB40-4976-B495-1CD3ACE999D7}"/>
              </a:ext>
            </a:extLst>
          </p:cNvPr>
          <p:cNvSpPr>
            <a:spLocks noGrp="1"/>
          </p:cNvSpPr>
          <p:nvPr>
            <p:ph type="title"/>
          </p:nvPr>
        </p:nvSpPr>
        <p:spPr/>
        <p:txBody>
          <a:bodyPr/>
          <a:lstStyle/>
          <a:p>
            <a:r>
              <a:rPr lang="en-US" dirty="0"/>
              <a:t>Templates</a:t>
            </a:r>
          </a:p>
        </p:txBody>
      </p:sp>
      <p:sp>
        <p:nvSpPr>
          <p:cNvPr id="4" name="Slide Number Placeholder 3">
            <a:extLst>
              <a:ext uri="{FF2B5EF4-FFF2-40B4-BE49-F238E27FC236}">
                <a16:creationId xmlns:a16="http://schemas.microsoft.com/office/drawing/2014/main" id="{AA446E3C-362D-4BD1-92E8-C226C7A74D37}"/>
              </a:ext>
            </a:extLst>
          </p:cNvPr>
          <p:cNvSpPr>
            <a:spLocks noGrp="1"/>
          </p:cNvSpPr>
          <p:nvPr>
            <p:ph type="sldNum" sz="quarter" idx="4"/>
          </p:nvPr>
        </p:nvSpPr>
        <p:spPr/>
        <p:txBody>
          <a:bodyPr/>
          <a:lstStyle/>
          <a:p>
            <a:fld id="{2066355A-084C-D24E-9AD2-7E4FC41EA627}" type="slidenum">
              <a:rPr lang="en-US" smtClean="0"/>
              <a:pPr/>
              <a:t>122</a:t>
            </a:fld>
            <a:endParaRPr lang="en-US" dirty="0"/>
          </a:p>
        </p:txBody>
      </p:sp>
      <p:graphicFrame>
        <p:nvGraphicFramePr>
          <p:cNvPr id="5" name="Group 23">
            <a:extLst>
              <a:ext uri="{FF2B5EF4-FFF2-40B4-BE49-F238E27FC236}">
                <a16:creationId xmlns:a16="http://schemas.microsoft.com/office/drawing/2014/main" id="{A036D043-FC29-4F3E-813C-F78EA84A2AF5}"/>
              </a:ext>
            </a:extLst>
          </p:cNvPr>
          <p:cNvGraphicFramePr>
            <a:graphicFrameLocks noGrp="1"/>
          </p:cNvGraphicFramePr>
          <p:nvPr>
            <p:extLst>
              <p:ext uri="{D42A27DB-BD31-4B8C-83A1-F6EECF244321}">
                <p14:modId xmlns:p14="http://schemas.microsoft.com/office/powerpoint/2010/main" val="3323100454"/>
              </p:ext>
            </p:extLst>
          </p:nvPr>
        </p:nvGraphicFramePr>
        <p:xfrm>
          <a:off x="950210" y="1057634"/>
          <a:ext cx="7239000" cy="3028232"/>
        </p:xfrm>
        <a:graphic>
          <a:graphicData uri="http://schemas.openxmlformats.org/drawingml/2006/table">
            <a:tbl>
              <a:tblPr/>
              <a:tblGrid>
                <a:gridCol w="2136547">
                  <a:extLst>
                    <a:ext uri="{9D8B030D-6E8A-4147-A177-3AD203B41FA5}">
                      <a16:colId xmlns:a16="http://schemas.microsoft.com/office/drawing/2014/main" val="20000"/>
                    </a:ext>
                  </a:extLst>
                </a:gridCol>
                <a:gridCol w="5102453">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Template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OVF</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Contains config files, packages, etc. for VMs and network devices.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OVA is a single package for a network appliance.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9082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JSON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007C9E"/>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Easily interpreted by programming languages.</a:t>
                      </a:r>
                    </a:p>
                    <a:p>
                      <a:pPr marL="173038" marR="0" lvl="0" indent="-173038" algn="l" defTabSz="914400" rtl="0" eaLnBrk="1" fontAlgn="base" latinLnBrk="0" hangingPunct="1">
                        <a:lnSpc>
                          <a:spcPct val="100000"/>
                        </a:lnSpc>
                        <a:spcBef>
                          <a:spcPct val="20000"/>
                        </a:spcBef>
                        <a:spcAft>
                          <a:spcPct val="0"/>
                        </a:spcAft>
                        <a:buClr>
                          <a:srgbClr val="007C9E"/>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Easy for humans to write and read.</a:t>
                      </a:r>
                    </a:p>
                    <a:p>
                      <a:pPr marL="173038" marR="0" lvl="0" indent="-173038" algn="l" defTabSz="914400" rtl="0" eaLnBrk="1" fontAlgn="base" latinLnBrk="0" hangingPunct="1">
                        <a:lnSpc>
                          <a:spcPct val="100000"/>
                        </a:lnSpc>
                        <a:spcBef>
                          <a:spcPct val="20000"/>
                        </a:spcBef>
                        <a:spcAft>
                          <a:spcPct val="0"/>
                        </a:spcAft>
                        <a:buClr>
                          <a:srgbClr val="007C9E"/>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Used in quick deployment/config of VMs.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YAML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Stores config info used to deploy VMs.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Can install software/create user accounts on first boot.</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Consists of key–value pairs.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28967">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Container images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Provides app isolation, different than VMs.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Used for testing apps.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Images contain everything needed to run container.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65239950"/>
                  </a:ext>
                </a:extLst>
              </a:tr>
            </a:tbl>
          </a:graphicData>
        </a:graphic>
      </p:graphicFrame>
    </p:spTree>
    <p:extLst>
      <p:ext uri="{BB962C8B-B14F-4D97-AF65-F5344CB8AC3E}">
        <p14:creationId xmlns:p14="http://schemas.microsoft.com/office/powerpoint/2010/main" val="2878499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F1641-B55A-408A-8714-5005DC513075}"/>
              </a:ext>
            </a:extLst>
          </p:cNvPr>
          <p:cNvSpPr>
            <a:spLocks noGrp="1"/>
          </p:cNvSpPr>
          <p:nvPr>
            <p:ph type="title"/>
          </p:nvPr>
        </p:nvSpPr>
        <p:spPr/>
        <p:txBody>
          <a:bodyPr/>
          <a:lstStyle/>
          <a:p>
            <a:r>
              <a:rPr lang="en-US" dirty="0"/>
              <a:t>Bootstrapping</a:t>
            </a:r>
          </a:p>
        </p:txBody>
      </p:sp>
      <p:sp>
        <p:nvSpPr>
          <p:cNvPr id="3" name="Slide Number Placeholder 2">
            <a:extLst>
              <a:ext uri="{FF2B5EF4-FFF2-40B4-BE49-F238E27FC236}">
                <a16:creationId xmlns:a16="http://schemas.microsoft.com/office/drawing/2014/main" id="{18CD6BE4-00ED-4B9E-A750-20A61AAC3E36}"/>
              </a:ext>
            </a:extLst>
          </p:cNvPr>
          <p:cNvSpPr>
            <a:spLocks noGrp="1"/>
          </p:cNvSpPr>
          <p:nvPr>
            <p:ph type="sldNum" sz="quarter" idx="4"/>
          </p:nvPr>
        </p:nvSpPr>
        <p:spPr/>
        <p:txBody>
          <a:bodyPr/>
          <a:lstStyle/>
          <a:p>
            <a:fld id="{2066355A-084C-D24E-9AD2-7E4FC41EA627}" type="slidenum">
              <a:rPr lang="en-US" smtClean="0"/>
              <a:pPr/>
              <a:t>123</a:t>
            </a:fld>
            <a:endParaRPr lang="en-US" dirty="0"/>
          </a:p>
        </p:txBody>
      </p:sp>
      <p:sp>
        <p:nvSpPr>
          <p:cNvPr id="4" name="Content Placeholder 3">
            <a:extLst>
              <a:ext uri="{FF2B5EF4-FFF2-40B4-BE49-F238E27FC236}">
                <a16:creationId xmlns:a16="http://schemas.microsoft.com/office/drawing/2014/main" id="{20E50CD7-58FB-4558-AC1F-CCA5D1A3DBC0}"/>
              </a:ext>
            </a:extLst>
          </p:cNvPr>
          <p:cNvSpPr>
            <a:spLocks noGrp="1"/>
          </p:cNvSpPr>
          <p:nvPr>
            <p:ph idx="1"/>
          </p:nvPr>
        </p:nvSpPr>
        <p:spPr/>
        <p:txBody>
          <a:bodyPr/>
          <a:lstStyle/>
          <a:p>
            <a:r>
              <a:rPr lang="en-US" dirty="0"/>
              <a:t>OS starts with simple layers and moves toward the complex.</a:t>
            </a:r>
          </a:p>
          <a:p>
            <a:r>
              <a:rPr lang="en-US" dirty="0"/>
              <a:t>VM bootstrapping is handled by virtualization layer.</a:t>
            </a:r>
          </a:p>
          <a:p>
            <a:r>
              <a:rPr lang="en-US" dirty="0"/>
              <a:t>You can modify deployment of VMs during bootstrapping.</a:t>
            </a:r>
          </a:p>
          <a:p>
            <a:r>
              <a:rPr lang="en-US" dirty="0"/>
              <a:t>Cloud-init customizes VMs during first boot.</a:t>
            </a:r>
          </a:p>
          <a:p>
            <a:pPr lvl="1"/>
            <a:r>
              <a:rPr lang="en-US" dirty="0"/>
              <a:t>Security settings, software, users/groups, etc.</a:t>
            </a:r>
          </a:p>
          <a:p>
            <a:pPr lvl="1"/>
            <a:r>
              <a:rPr lang="en-US" dirty="0"/>
              <a:t>References YAML files.</a:t>
            </a:r>
          </a:p>
          <a:p>
            <a:pPr lvl="1"/>
            <a:r>
              <a:rPr lang="en-US" dirty="0"/>
              <a:t>Supported by many Linux distros.</a:t>
            </a:r>
          </a:p>
          <a:p>
            <a:r>
              <a:rPr lang="en-US" dirty="0"/>
              <a:t>Anaconda installer configures new Linux systems.</a:t>
            </a:r>
          </a:p>
          <a:p>
            <a:pPr lvl="1"/>
            <a:r>
              <a:rPr lang="en-US" dirty="0"/>
              <a:t>References Kickstart files to customize install.</a:t>
            </a:r>
          </a:p>
          <a:p>
            <a:pPr lvl="1"/>
            <a:r>
              <a:rPr lang="en-US" dirty="0"/>
              <a:t>Installation procedures are specified in Kickstart file.</a:t>
            </a:r>
          </a:p>
          <a:p>
            <a:pPr lvl="1"/>
            <a:r>
              <a:rPr lang="en-US" dirty="0"/>
              <a:t>Enables rapid, consistent installation.</a:t>
            </a:r>
          </a:p>
        </p:txBody>
      </p:sp>
    </p:spTree>
    <p:extLst>
      <p:ext uri="{BB962C8B-B14F-4D97-AF65-F5344CB8AC3E}">
        <p14:creationId xmlns:p14="http://schemas.microsoft.com/office/powerpoint/2010/main" val="18789115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24D6-063E-4427-B775-C869CA1227E6}"/>
              </a:ext>
            </a:extLst>
          </p:cNvPr>
          <p:cNvSpPr>
            <a:spLocks noGrp="1"/>
          </p:cNvSpPr>
          <p:nvPr>
            <p:ph type="title"/>
          </p:nvPr>
        </p:nvSpPr>
        <p:spPr/>
        <p:txBody>
          <a:bodyPr/>
          <a:lstStyle/>
          <a:p>
            <a:r>
              <a:rPr lang="en-US" dirty="0"/>
              <a:t>Storage</a:t>
            </a:r>
          </a:p>
        </p:txBody>
      </p:sp>
      <p:sp>
        <p:nvSpPr>
          <p:cNvPr id="3" name="Slide Number Placeholder 2">
            <a:extLst>
              <a:ext uri="{FF2B5EF4-FFF2-40B4-BE49-F238E27FC236}">
                <a16:creationId xmlns:a16="http://schemas.microsoft.com/office/drawing/2014/main" id="{8CED45D0-3861-4A7C-988B-826F24AA0BC1}"/>
              </a:ext>
            </a:extLst>
          </p:cNvPr>
          <p:cNvSpPr>
            <a:spLocks noGrp="1"/>
          </p:cNvSpPr>
          <p:nvPr>
            <p:ph type="sldNum" sz="quarter" idx="4"/>
          </p:nvPr>
        </p:nvSpPr>
        <p:spPr/>
        <p:txBody>
          <a:bodyPr/>
          <a:lstStyle/>
          <a:p>
            <a:fld id="{2066355A-084C-D24E-9AD2-7E4FC41EA627}" type="slidenum">
              <a:rPr lang="en-US" smtClean="0"/>
              <a:pPr/>
              <a:t>124</a:t>
            </a:fld>
            <a:endParaRPr lang="en-US" dirty="0"/>
          </a:p>
        </p:txBody>
      </p:sp>
      <p:sp>
        <p:nvSpPr>
          <p:cNvPr id="4" name="Content Placeholder 3">
            <a:extLst>
              <a:ext uri="{FF2B5EF4-FFF2-40B4-BE49-F238E27FC236}">
                <a16:creationId xmlns:a16="http://schemas.microsoft.com/office/drawing/2014/main" id="{35191968-E6A7-432A-AD2F-52F4843623C3}"/>
              </a:ext>
            </a:extLst>
          </p:cNvPr>
          <p:cNvSpPr>
            <a:spLocks noGrp="1"/>
          </p:cNvSpPr>
          <p:nvPr>
            <p:ph idx="1"/>
          </p:nvPr>
        </p:nvSpPr>
        <p:spPr/>
        <p:txBody>
          <a:bodyPr/>
          <a:lstStyle/>
          <a:p>
            <a:r>
              <a:rPr lang="en-US" dirty="0"/>
              <a:t>Storage exposed to VMs as virtual devices.</a:t>
            </a:r>
          </a:p>
          <a:p>
            <a:pPr lvl="1"/>
            <a:r>
              <a:rPr lang="en-US" dirty="0"/>
              <a:t>Files that reside on physical drive.</a:t>
            </a:r>
          </a:p>
          <a:p>
            <a:pPr lvl="1"/>
            <a:r>
              <a:rPr lang="en-US" dirty="0"/>
              <a:t>Treated as if it were a physical drive.</a:t>
            </a:r>
          </a:p>
          <a:p>
            <a:pPr lvl="1"/>
            <a:r>
              <a:rPr lang="en-US" dirty="0"/>
              <a:t>Partitioned, formatted, etc.</a:t>
            </a:r>
          </a:p>
          <a:p>
            <a:r>
              <a:rPr lang="en-US" dirty="0"/>
              <a:t>Virtual files provide:</a:t>
            </a:r>
          </a:p>
          <a:p>
            <a:pPr lvl="1"/>
            <a:r>
              <a:rPr lang="en-US" dirty="0"/>
              <a:t>Fault tolerance.</a:t>
            </a:r>
          </a:p>
          <a:p>
            <a:pPr lvl="1"/>
            <a:r>
              <a:rPr lang="en-US" dirty="0"/>
              <a:t>Rolling back system.</a:t>
            </a:r>
          </a:p>
          <a:p>
            <a:pPr lvl="1"/>
            <a:r>
              <a:rPr lang="en-US" dirty="0"/>
              <a:t>Redundancy.</a:t>
            </a:r>
          </a:p>
          <a:p>
            <a:pPr lvl="1"/>
            <a:r>
              <a:rPr lang="en-US" dirty="0"/>
              <a:t>Storage scalability.</a:t>
            </a:r>
          </a:p>
          <a:p>
            <a:pPr lvl="1"/>
            <a:endParaRPr lang="en-US" dirty="0"/>
          </a:p>
        </p:txBody>
      </p:sp>
    </p:spTree>
    <p:extLst>
      <p:ext uri="{BB962C8B-B14F-4D97-AF65-F5344CB8AC3E}">
        <p14:creationId xmlns:p14="http://schemas.microsoft.com/office/powerpoint/2010/main" val="42187757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A15AC-C395-4855-8200-2A94B868CCE8}"/>
              </a:ext>
            </a:extLst>
          </p:cNvPr>
          <p:cNvSpPr>
            <a:spLocks noGrp="1"/>
          </p:cNvSpPr>
          <p:nvPr>
            <p:ph type="title"/>
          </p:nvPr>
        </p:nvSpPr>
        <p:spPr/>
        <p:txBody>
          <a:bodyPr/>
          <a:lstStyle/>
          <a:p>
            <a:r>
              <a:rPr lang="en-US" dirty="0"/>
              <a:t>Blob and Block Storage</a:t>
            </a:r>
          </a:p>
        </p:txBody>
      </p:sp>
      <p:sp>
        <p:nvSpPr>
          <p:cNvPr id="3" name="Slide Number Placeholder 2">
            <a:extLst>
              <a:ext uri="{FF2B5EF4-FFF2-40B4-BE49-F238E27FC236}">
                <a16:creationId xmlns:a16="http://schemas.microsoft.com/office/drawing/2014/main" id="{5A87EFDA-C311-4AA9-95B4-B16AAC4EE6A0}"/>
              </a:ext>
            </a:extLst>
          </p:cNvPr>
          <p:cNvSpPr>
            <a:spLocks noGrp="1"/>
          </p:cNvSpPr>
          <p:nvPr>
            <p:ph type="sldNum" sz="quarter" idx="4"/>
          </p:nvPr>
        </p:nvSpPr>
        <p:spPr/>
        <p:txBody>
          <a:bodyPr/>
          <a:lstStyle/>
          <a:p>
            <a:fld id="{2066355A-084C-D24E-9AD2-7E4FC41EA627}" type="slidenum">
              <a:rPr lang="en-US" smtClean="0"/>
              <a:pPr/>
              <a:t>125</a:t>
            </a:fld>
            <a:endParaRPr lang="en-US" dirty="0"/>
          </a:p>
        </p:txBody>
      </p:sp>
      <p:sp>
        <p:nvSpPr>
          <p:cNvPr id="4" name="Content Placeholder 3">
            <a:extLst>
              <a:ext uri="{FF2B5EF4-FFF2-40B4-BE49-F238E27FC236}">
                <a16:creationId xmlns:a16="http://schemas.microsoft.com/office/drawing/2014/main" id="{3275AA5E-BD90-4BEE-BBA7-0858CF59B2CB}"/>
              </a:ext>
            </a:extLst>
          </p:cNvPr>
          <p:cNvSpPr>
            <a:spLocks noGrp="1"/>
          </p:cNvSpPr>
          <p:nvPr>
            <p:ph idx="1"/>
          </p:nvPr>
        </p:nvSpPr>
        <p:spPr/>
        <p:txBody>
          <a:bodyPr/>
          <a:lstStyle/>
          <a:p>
            <a:r>
              <a:rPr lang="en-US" dirty="0"/>
              <a:t>Blobs store data in unstructured manner.</a:t>
            </a:r>
          </a:p>
          <a:p>
            <a:pPr lvl="1"/>
            <a:r>
              <a:rPr lang="en-US" dirty="0"/>
              <a:t>Binary large object.</a:t>
            </a:r>
          </a:p>
          <a:p>
            <a:pPr lvl="1"/>
            <a:r>
              <a:rPr lang="en-US" dirty="0"/>
              <a:t>Audio, video, text, and more types of files.</a:t>
            </a:r>
          </a:p>
          <a:p>
            <a:pPr lvl="1"/>
            <a:r>
              <a:rPr lang="en-US" dirty="0"/>
              <a:t>Example of object storage.</a:t>
            </a:r>
          </a:p>
          <a:p>
            <a:r>
              <a:rPr lang="en-US" dirty="0"/>
              <a:t>Data is written to storage device in chunks called blocks.</a:t>
            </a:r>
          </a:p>
          <a:p>
            <a:pPr lvl="1"/>
            <a:r>
              <a:rPr lang="en-US" dirty="0"/>
              <a:t>Files may be too large to store on one block.</a:t>
            </a:r>
          </a:p>
          <a:p>
            <a:pPr lvl="1"/>
            <a:r>
              <a:rPr lang="en-US" dirty="0"/>
              <a:t>Files are broken into pieces, then written as blocks.</a:t>
            </a:r>
          </a:p>
          <a:p>
            <a:pPr lvl="1"/>
            <a:r>
              <a:rPr lang="en-US" dirty="0"/>
              <a:t>Data is reassembled by OS.</a:t>
            </a:r>
          </a:p>
          <a:p>
            <a:r>
              <a:rPr lang="en-US" dirty="0"/>
              <a:t>Object storage can be more efficient for larger files.</a:t>
            </a:r>
          </a:p>
          <a:p>
            <a:r>
              <a:rPr lang="en-US" dirty="0"/>
              <a:t>Object storage can be more flexible when storing data in multiple regions.</a:t>
            </a:r>
          </a:p>
        </p:txBody>
      </p:sp>
    </p:spTree>
    <p:extLst>
      <p:ext uri="{BB962C8B-B14F-4D97-AF65-F5344CB8AC3E}">
        <p14:creationId xmlns:p14="http://schemas.microsoft.com/office/powerpoint/2010/main" val="33595264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3A0A-59E0-414F-A2A0-51D5E15A9D4D}"/>
              </a:ext>
            </a:extLst>
          </p:cNvPr>
          <p:cNvSpPr>
            <a:spLocks noGrp="1"/>
          </p:cNvSpPr>
          <p:nvPr>
            <p:ph type="title"/>
          </p:nvPr>
        </p:nvSpPr>
        <p:spPr/>
        <p:txBody>
          <a:bodyPr/>
          <a:lstStyle/>
          <a:p>
            <a:r>
              <a:rPr lang="en-US" dirty="0"/>
              <a:t>Networking Configurations</a:t>
            </a:r>
          </a:p>
        </p:txBody>
      </p:sp>
      <p:sp>
        <p:nvSpPr>
          <p:cNvPr id="3" name="Slide Number Placeholder 2">
            <a:extLst>
              <a:ext uri="{FF2B5EF4-FFF2-40B4-BE49-F238E27FC236}">
                <a16:creationId xmlns:a16="http://schemas.microsoft.com/office/drawing/2014/main" id="{B3DBD139-4727-4AFD-9E0B-BAED1D8EF422}"/>
              </a:ext>
            </a:extLst>
          </p:cNvPr>
          <p:cNvSpPr>
            <a:spLocks noGrp="1"/>
          </p:cNvSpPr>
          <p:nvPr>
            <p:ph type="sldNum" sz="quarter" idx="4"/>
          </p:nvPr>
        </p:nvSpPr>
        <p:spPr/>
        <p:txBody>
          <a:bodyPr/>
          <a:lstStyle/>
          <a:p>
            <a:fld id="{2066355A-084C-D24E-9AD2-7E4FC41EA627}" type="slidenum">
              <a:rPr lang="en-US" smtClean="0"/>
              <a:pPr/>
              <a:t>126</a:t>
            </a:fld>
            <a:endParaRPr lang="en-US" dirty="0"/>
          </a:p>
        </p:txBody>
      </p:sp>
      <p:sp>
        <p:nvSpPr>
          <p:cNvPr id="4" name="Content Placeholder 3">
            <a:extLst>
              <a:ext uri="{FF2B5EF4-FFF2-40B4-BE49-F238E27FC236}">
                <a16:creationId xmlns:a16="http://schemas.microsoft.com/office/drawing/2014/main" id="{11DD2D7E-69A2-49F6-B4BD-F9AFD0EA76D0}"/>
              </a:ext>
            </a:extLst>
          </p:cNvPr>
          <p:cNvSpPr>
            <a:spLocks noGrp="1"/>
          </p:cNvSpPr>
          <p:nvPr>
            <p:ph idx="1"/>
          </p:nvPr>
        </p:nvSpPr>
        <p:spPr/>
        <p:txBody>
          <a:bodyPr/>
          <a:lstStyle/>
          <a:p>
            <a:r>
              <a:rPr lang="en-US" dirty="0"/>
              <a:t>VM can be configured with one or more NICs.</a:t>
            </a:r>
          </a:p>
          <a:p>
            <a:r>
              <a:rPr lang="en-US" dirty="0"/>
              <a:t>NICs can be connected to virtual switches.</a:t>
            </a:r>
          </a:p>
          <a:p>
            <a:r>
              <a:rPr lang="en-US" dirty="0"/>
              <a:t>Config options:</a:t>
            </a:r>
          </a:p>
          <a:p>
            <a:pPr lvl="1"/>
            <a:r>
              <a:rPr lang="en-US" dirty="0"/>
              <a:t>No networking</a:t>
            </a:r>
          </a:p>
          <a:p>
            <a:pPr lvl="1"/>
            <a:r>
              <a:rPr lang="en-US" dirty="0"/>
              <a:t>Internal</a:t>
            </a:r>
          </a:p>
          <a:p>
            <a:pPr lvl="1"/>
            <a:r>
              <a:rPr lang="en-US" dirty="0"/>
              <a:t>Private</a:t>
            </a:r>
          </a:p>
          <a:p>
            <a:pPr lvl="1"/>
            <a:r>
              <a:rPr lang="en-US" dirty="0"/>
              <a:t>Public</a:t>
            </a:r>
          </a:p>
          <a:p>
            <a:r>
              <a:rPr lang="en-US" dirty="0"/>
              <a:t>Manage network configs for VMs carefully.</a:t>
            </a:r>
          </a:p>
          <a:p>
            <a:pPr lvl="1"/>
            <a:r>
              <a:rPr lang="en-US" dirty="0"/>
              <a:t>VMs need to be protected like actual machines.</a:t>
            </a:r>
          </a:p>
          <a:p>
            <a:pPr lvl="1"/>
            <a:r>
              <a:rPr lang="en-US" dirty="0"/>
              <a:t>Follow security best practices for networked VMs.</a:t>
            </a:r>
          </a:p>
        </p:txBody>
      </p:sp>
    </p:spTree>
    <p:extLst>
      <p:ext uri="{BB962C8B-B14F-4D97-AF65-F5344CB8AC3E}">
        <p14:creationId xmlns:p14="http://schemas.microsoft.com/office/powerpoint/2010/main" val="14720013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789AC-8A3F-4A38-B099-00436929E2F5}"/>
              </a:ext>
            </a:extLst>
          </p:cNvPr>
          <p:cNvSpPr>
            <a:spLocks noGrp="1"/>
          </p:cNvSpPr>
          <p:nvPr>
            <p:ph type="title"/>
          </p:nvPr>
        </p:nvSpPr>
        <p:spPr/>
        <p:txBody>
          <a:bodyPr/>
          <a:lstStyle/>
          <a:p>
            <a:r>
              <a:rPr lang="en-US" dirty="0"/>
              <a:t>Virtualization Tools</a:t>
            </a:r>
          </a:p>
        </p:txBody>
      </p:sp>
      <p:sp>
        <p:nvSpPr>
          <p:cNvPr id="3" name="Slide Number Placeholder 2">
            <a:extLst>
              <a:ext uri="{FF2B5EF4-FFF2-40B4-BE49-F238E27FC236}">
                <a16:creationId xmlns:a16="http://schemas.microsoft.com/office/drawing/2014/main" id="{AE5309F3-C611-437F-8965-6AEBD5F67D7F}"/>
              </a:ext>
            </a:extLst>
          </p:cNvPr>
          <p:cNvSpPr>
            <a:spLocks noGrp="1"/>
          </p:cNvSpPr>
          <p:nvPr>
            <p:ph type="sldNum" sz="quarter" idx="4"/>
          </p:nvPr>
        </p:nvSpPr>
        <p:spPr/>
        <p:txBody>
          <a:bodyPr/>
          <a:lstStyle/>
          <a:p>
            <a:fld id="{2066355A-084C-D24E-9AD2-7E4FC41EA627}" type="slidenum">
              <a:rPr lang="en-US" smtClean="0"/>
              <a:pPr/>
              <a:t>127</a:t>
            </a:fld>
            <a:endParaRPr lang="en-US" dirty="0"/>
          </a:p>
        </p:txBody>
      </p:sp>
      <p:sp>
        <p:nvSpPr>
          <p:cNvPr id="4" name="Content Placeholder 3">
            <a:extLst>
              <a:ext uri="{FF2B5EF4-FFF2-40B4-BE49-F238E27FC236}">
                <a16:creationId xmlns:a16="http://schemas.microsoft.com/office/drawing/2014/main" id="{9456CAE2-DD4D-492E-8326-4917EF39EBE4}"/>
              </a:ext>
            </a:extLst>
          </p:cNvPr>
          <p:cNvSpPr>
            <a:spLocks noGrp="1"/>
          </p:cNvSpPr>
          <p:nvPr>
            <p:ph idx="1"/>
          </p:nvPr>
        </p:nvSpPr>
        <p:spPr/>
        <p:txBody>
          <a:bodyPr/>
          <a:lstStyle/>
          <a:p>
            <a:r>
              <a:rPr lang="en-US" dirty="0">
                <a:latin typeface="Cutive Mono" panose="020B0604020202020204" charset="0"/>
              </a:rPr>
              <a:t>virsh</a:t>
            </a:r>
            <a:r>
              <a:rPr lang="en-US" dirty="0"/>
              <a:t> is interactive shell to KVM virtual machines.</a:t>
            </a:r>
          </a:p>
        </p:txBody>
      </p:sp>
      <p:graphicFrame>
        <p:nvGraphicFramePr>
          <p:cNvPr id="5" name="Group 23">
            <a:extLst>
              <a:ext uri="{FF2B5EF4-FFF2-40B4-BE49-F238E27FC236}">
                <a16:creationId xmlns:a16="http://schemas.microsoft.com/office/drawing/2014/main" id="{7A678FBB-678C-4836-8946-33399C34C328}"/>
              </a:ext>
            </a:extLst>
          </p:cNvPr>
          <p:cNvGraphicFramePr>
            <a:graphicFrameLocks noGrp="1"/>
          </p:cNvGraphicFramePr>
          <p:nvPr>
            <p:extLst>
              <p:ext uri="{D42A27DB-BD31-4B8C-83A1-F6EECF244321}">
                <p14:modId xmlns:p14="http://schemas.microsoft.com/office/powerpoint/2010/main" val="1654465704"/>
              </p:ext>
            </p:extLst>
          </p:nvPr>
        </p:nvGraphicFramePr>
        <p:xfrm>
          <a:off x="1704046" y="1733139"/>
          <a:ext cx="5731327" cy="2499360"/>
        </p:xfrm>
        <a:graphic>
          <a:graphicData uri="http://schemas.openxmlformats.org/drawingml/2006/table">
            <a:tbl>
              <a:tblPr/>
              <a:tblGrid>
                <a:gridCol w="2442695">
                  <a:extLst>
                    <a:ext uri="{9D8B030D-6E8A-4147-A177-3AD203B41FA5}">
                      <a16:colId xmlns:a16="http://schemas.microsoft.com/office/drawing/2014/main" val="20000"/>
                    </a:ext>
                  </a:extLst>
                </a:gridCol>
                <a:gridCol w="3288632">
                  <a:extLst>
                    <a:ext uri="{9D8B030D-6E8A-4147-A177-3AD203B41FA5}">
                      <a16:colId xmlns:a16="http://schemas.microsoft.com/office/drawing/2014/main" val="20001"/>
                    </a:ext>
                  </a:extLst>
                </a:gridCol>
              </a:tblGrid>
              <a:tr h="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Subcommand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help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Get help with </a:t>
                      </a:r>
                      <a:r>
                        <a:rPr kumimoji="0" lang="en-US" sz="1200" b="0" i="0" u="none" strike="noStrike" cap="none" normalizeH="0" baseline="0" dirty="0">
                          <a:ln>
                            <a:noFill/>
                          </a:ln>
                          <a:solidFill>
                            <a:srgbClr val="45545F"/>
                          </a:solidFill>
                          <a:effectLst/>
                          <a:latin typeface="Cutive Mono" panose="020B0604020202020204" charset="0"/>
                          <a:cs typeface="Calibri"/>
                        </a:rPr>
                        <a:t>virsh</a:t>
                      </a:r>
                      <a:r>
                        <a:rPr kumimoji="0" lang="en-US" sz="1200" b="0" i="0" u="none" strike="noStrike" cap="none" normalizeH="0" baseline="0" dirty="0">
                          <a:ln>
                            <a:noFill/>
                          </a:ln>
                          <a:solidFill>
                            <a:srgbClr val="45545F"/>
                          </a:solidFill>
                          <a:effectLst/>
                          <a:latin typeface="+mn-lt"/>
                          <a:cs typeface="Calibri"/>
                        </a:rPr>
                        <a:t> 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list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7C9E"/>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Get list of recognized VMs.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shutdown {VM}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Gracefully shut down VM.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start {VM}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Start VM.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554844618"/>
                  </a:ext>
                </a:extLst>
              </a:tr>
              <a:tr h="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reboot {VM}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Reboot VM.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048786714"/>
                  </a:ext>
                </a:extLst>
              </a:tr>
              <a:tr h="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create {XML file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Create VM from XML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365144422"/>
                  </a:ext>
                </a:extLst>
              </a:tr>
              <a:tr h="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save {VM} {file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Save state of VM.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906354738"/>
                  </a:ext>
                </a:extLst>
              </a:tr>
              <a:tr h="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console {VM}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Open console to VM.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498135487"/>
                  </a:ext>
                </a:extLst>
              </a:tr>
            </a:tbl>
          </a:graphicData>
        </a:graphic>
      </p:graphicFrame>
    </p:spTree>
    <p:extLst>
      <p:ext uri="{BB962C8B-B14F-4D97-AF65-F5344CB8AC3E}">
        <p14:creationId xmlns:p14="http://schemas.microsoft.com/office/powerpoint/2010/main" val="25450416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4777915-8BA7-4F63-A709-87146CB2FD2D}"/>
              </a:ext>
            </a:extLst>
          </p:cNvPr>
          <p:cNvSpPr>
            <a:spLocks noGrp="1"/>
          </p:cNvSpPr>
          <p:nvPr>
            <p:ph type="body" sz="quarter" idx="13"/>
          </p:nvPr>
        </p:nvSpPr>
        <p:spPr/>
        <p:txBody>
          <a:bodyPr/>
          <a:lstStyle/>
          <a:p>
            <a:r>
              <a:rPr lang="en-US" dirty="0"/>
              <a:t>Discussing Cloud and Virtualization Technologies</a:t>
            </a:r>
          </a:p>
        </p:txBody>
      </p:sp>
      <p:sp>
        <p:nvSpPr>
          <p:cNvPr id="3" name="Slide Number Placeholder 2">
            <a:extLst>
              <a:ext uri="{FF2B5EF4-FFF2-40B4-BE49-F238E27FC236}">
                <a16:creationId xmlns:a16="http://schemas.microsoft.com/office/drawing/2014/main" id="{16C1FEA0-2A79-4D94-92D6-24F2AE30F3CB}"/>
              </a:ext>
            </a:extLst>
          </p:cNvPr>
          <p:cNvSpPr>
            <a:spLocks noGrp="1"/>
          </p:cNvSpPr>
          <p:nvPr>
            <p:ph type="sldNum" sz="quarter" idx="4"/>
          </p:nvPr>
        </p:nvSpPr>
        <p:spPr/>
        <p:txBody>
          <a:bodyPr/>
          <a:lstStyle/>
          <a:p>
            <a:fld id="{2066355A-084C-D24E-9AD2-7E4FC41EA627}" type="slidenum">
              <a:rPr lang="en-US" smtClean="0"/>
              <a:pPr/>
              <a:t>128</a:t>
            </a:fld>
            <a:endParaRPr lang="en-US" dirty="0"/>
          </a:p>
        </p:txBody>
      </p:sp>
    </p:spTree>
    <p:extLst>
      <p:ext uri="{BB962C8B-B14F-4D97-AF65-F5344CB8AC3E}">
        <p14:creationId xmlns:p14="http://schemas.microsoft.com/office/powerpoint/2010/main" val="14779871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6C81D-750E-4248-8E23-976DEC92F053}"/>
              </a:ext>
            </a:extLst>
          </p:cNvPr>
          <p:cNvSpPr>
            <a:spLocks noGrp="1"/>
          </p:cNvSpPr>
          <p:nvPr>
            <p:ph idx="1"/>
          </p:nvPr>
        </p:nvSpPr>
        <p:spPr/>
        <p:txBody>
          <a:bodyPr/>
          <a:lstStyle/>
          <a:p>
            <a:r>
              <a:rPr lang="en-US" b="1" dirty="0"/>
              <a:t>Your CIO has tasked you with the job of finding an appropriate cloud service to host some of your applications. The application needs to appear as if it is locally installed. Which cloud model will you select?</a:t>
            </a:r>
          </a:p>
          <a:p>
            <a:endParaRPr lang="en-US" b="1" dirty="0"/>
          </a:p>
          <a:p>
            <a:r>
              <a:rPr lang="en-US" b="1" dirty="0"/>
              <a:t>ANSWER:</a:t>
            </a:r>
          </a:p>
          <a:p>
            <a:pPr lvl="1"/>
            <a:r>
              <a:rPr lang="en-US" dirty="0"/>
              <a:t>The Software as a Service (SaaS) offering is the appropriate choice because your CIO has tasked you with the definition of SaaS itself—applications are hosted, but behave as if they are local.</a:t>
            </a:r>
          </a:p>
          <a:p>
            <a:endParaRPr lang="en-US" dirty="0"/>
          </a:p>
        </p:txBody>
      </p:sp>
      <p:sp>
        <p:nvSpPr>
          <p:cNvPr id="3" name="Title 2">
            <a:extLst>
              <a:ext uri="{FF2B5EF4-FFF2-40B4-BE49-F238E27FC236}">
                <a16:creationId xmlns:a16="http://schemas.microsoft.com/office/drawing/2014/main" id="{4046EC58-3748-4249-B8F6-3D6FF49DC704}"/>
              </a:ext>
            </a:extLst>
          </p:cNvPr>
          <p:cNvSpPr>
            <a:spLocks noGrp="1"/>
          </p:cNvSpPr>
          <p:nvPr>
            <p:ph type="title"/>
          </p:nvPr>
        </p:nvSpPr>
        <p:spPr>
          <a:xfrm>
            <a:off x="341924" y="109028"/>
            <a:ext cx="8460151" cy="633458"/>
          </a:xfrm>
        </p:spPr>
        <p:txBody>
          <a:bodyPr/>
          <a:lstStyle/>
          <a:p>
            <a:r>
              <a:rPr lang="en-US" dirty="0"/>
              <a:t>Activity 10-8: Discussing Cloud and Virtualization Technologies</a:t>
            </a:r>
          </a:p>
        </p:txBody>
      </p:sp>
      <p:sp>
        <p:nvSpPr>
          <p:cNvPr id="4" name="Slide Number Placeholder 3">
            <a:extLst>
              <a:ext uri="{FF2B5EF4-FFF2-40B4-BE49-F238E27FC236}">
                <a16:creationId xmlns:a16="http://schemas.microsoft.com/office/drawing/2014/main" id="{A45D1B82-940C-B04F-974B-B48F1E105CED}"/>
              </a:ext>
            </a:extLst>
          </p:cNvPr>
          <p:cNvSpPr>
            <a:spLocks noGrp="1"/>
          </p:cNvSpPr>
          <p:nvPr>
            <p:ph type="sldNum" sz="quarter" idx="4"/>
          </p:nvPr>
        </p:nvSpPr>
        <p:spPr/>
        <p:txBody>
          <a:bodyPr/>
          <a:lstStyle/>
          <a:p>
            <a:fld id="{2066355A-084C-D24E-9AD2-7E4FC41EA627}" type="slidenum">
              <a:rPr lang="en-US" smtClean="0"/>
              <a:pPr/>
              <a:t>129</a:t>
            </a:fld>
            <a:endParaRPr lang="en-US" dirty="0"/>
          </a:p>
        </p:txBody>
      </p:sp>
    </p:spTree>
    <p:extLst>
      <p:ext uri="{BB962C8B-B14F-4D97-AF65-F5344CB8AC3E}">
        <p14:creationId xmlns:p14="http://schemas.microsoft.com/office/powerpoint/2010/main" val="343569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57481-B9DF-344B-841F-90AAAD906298}"/>
              </a:ext>
            </a:extLst>
          </p:cNvPr>
          <p:cNvSpPr>
            <a:spLocks noGrp="1"/>
          </p:cNvSpPr>
          <p:nvPr>
            <p:ph type="title"/>
          </p:nvPr>
        </p:nvSpPr>
        <p:spPr/>
        <p:txBody>
          <a:bodyPr/>
          <a:lstStyle/>
          <a:p>
            <a:r>
              <a:rPr lang="en-US" dirty="0"/>
              <a:t>Reserved Ranges</a:t>
            </a:r>
          </a:p>
        </p:txBody>
      </p:sp>
      <p:sp>
        <p:nvSpPr>
          <p:cNvPr id="3" name="Slide Number Placeholder 2">
            <a:extLst>
              <a:ext uri="{FF2B5EF4-FFF2-40B4-BE49-F238E27FC236}">
                <a16:creationId xmlns:a16="http://schemas.microsoft.com/office/drawing/2014/main" id="{833EE041-FCA1-1149-B733-52E0FCDCAD3C}"/>
              </a:ext>
            </a:extLst>
          </p:cNvPr>
          <p:cNvSpPr>
            <a:spLocks noGrp="1"/>
          </p:cNvSpPr>
          <p:nvPr>
            <p:ph type="sldNum" sz="quarter" idx="4"/>
          </p:nvPr>
        </p:nvSpPr>
        <p:spPr/>
        <p:txBody>
          <a:bodyPr/>
          <a:lstStyle/>
          <a:p>
            <a:fld id="{2066355A-084C-D24E-9AD2-7E4FC41EA627}" type="slidenum">
              <a:rPr lang="en-US" smtClean="0"/>
              <a:pPr/>
              <a:t>13</a:t>
            </a:fld>
            <a:endParaRPr lang="en-US" dirty="0"/>
          </a:p>
        </p:txBody>
      </p:sp>
      <p:pic>
        <p:nvPicPr>
          <p:cNvPr id="10" name="Picture 9">
            <a:extLst>
              <a:ext uri="{FF2B5EF4-FFF2-40B4-BE49-F238E27FC236}">
                <a16:creationId xmlns:a16="http://schemas.microsoft.com/office/drawing/2014/main" id="{B4308651-209E-495D-9A59-C6EECDC41C45}"/>
              </a:ext>
            </a:extLst>
          </p:cNvPr>
          <p:cNvPicPr>
            <a:picLocks noChangeAspect="1"/>
          </p:cNvPicPr>
          <p:nvPr/>
        </p:nvPicPr>
        <p:blipFill>
          <a:blip r:embed="rId2"/>
          <a:stretch>
            <a:fillRect/>
          </a:stretch>
        </p:blipFill>
        <p:spPr>
          <a:xfrm>
            <a:off x="448571" y="1060981"/>
            <a:ext cx="8246859" cy="3321721"/>
          </a:xfrm>
          <a:prstGeom prst="rect">
            <a:avLst/>
          </a:prstGeom>
        </p:spPr>
      </p:pic>
    </p:spTree>
    <p:extLst>
      <p:ext uri="{BB962C8B-B14F-4D97-AF65-F5344CB8AC3E}">
        <p14:creationId xmlns:p14="http://schemas.microsoft.com/office/powerpoint/2010/main" val="39860024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6C81D-750E-4248-8E23-976DEC92F053}"/>
              </a:ext>
            </a:extLst>
          </p:cNvPr>
          <p:cNvSpPr>
            <a:spLocks noGrp="1"/>
          </p:cNvSpPr>
          <p:nvPr>
            <p:ph idx="1"/>
          </p:nvPr>
        </p:nvSpPr>
        <p:spPr>
          <a:xfrm>
            <a:off x="341924" y="960469"/>
            <a:ext cx="8460152" cy="3701556"/>
          </a:xfrm>
        </p:spPr>
        <p:txBody>
          <a:bodyPr/>
          <a:lstStyle/>
          <a:p>
            <a:r>
              <a:rPr lang="en-US" sz="1600" b="1" dirty="0"/>
              <a:t>Executive management has decided to move toward a more agile infrastructure with mobile users and 100 percent hosted applications and infrastructure. This option enables employees to work from any location and relieves the company of hardware lifecycle and application support. Which option has the executive management decided to move to?</a:t>
            </a:r>
          </a:p>
          <a:p>
            <a:endParaRPr lang="en-US" sz="1600" b="1" dirty="0"/>
          </a:p>
          <a:p>
            <a:r>
              <a:rPr lang="en-US" sz="1600" b="1" dirty="0"/>
              <a:t>ANSWER:</a:t>
            </a:r>
          </a:p>
          <a:p>
            <a:pPr lvl="1"/>
            <a:r>
              <a:rPr lang="en-US" sz="1500" dirty="0"/>
              <a:t>Public cloud offerings provide companies with off-premise infrastructure with some control of resources, but without the responsibility of maintaining the hardware and software support.</a:t>
            </a:r>
          </a:p>
          <a:p>
            <a:endParaRPr lang="en-US" dirty="0"/>
          </a:p>
        </p:txBody>
      </p:sp>
      <p:sp>
        <p:nvSpPr>
          <p:cNvPr id="3" name="Title 2">
            <a:extLst>
              <a:ext uri="{FF2B5EF4-FFF2-40B4-BE49-F238E27FC236}">
                <a16:creationId xmlns:a16="http://schemas.microsoft.com/office/drawing/2014/main" id="{4046EC58-3748-4249-B8F6-3D6FF49DC704}"/>
              </a:ext>
            </a:extLst>
          </p:cNvPr>
          <p:cNvSpPr>
            <a:spLocks noGrp="1"/>
          </p:cNvSpPr>
          <p:nvPr>
            <p:ph type="title"/>
          </p:nvPr>
        </p:nvSpPr>
        <p:spPr>
          <a:xfrm>
            <a:off x="341924" y="109028"/>
            <a:ext cx="8460151" cy="633458"/>
          </a:xfrm>
        </p:spPr>
        <p:txBody>
          <a:bodyPr/>
          <a:lstStyle/>
          <a:p>
            <a:r>
              <a:rPr lang="en-US" dirty="0"/>
              <a:t>Activity 10-8: Discussing Cloud and Virtualization Technologies</a:t>
            </a:r>
          </a:p>
        </p:txBody>
      </p:sp>
      <p:sp>
        <p:nvSpPr>
          <p:cNvPr id="4" name="Slide Number Placeholder 3">
            <a:extLst>
              <a:ext uri="{FF2B5EF4-FFF2-40B4-BE49-F238E27FC236}">
                <a16:creationId xmlns:a16="http://schemas.microsoft.com/office/drawing/2014/main" id="{A45D1B82-940C-B04F-974B-B48F1E105CED}"/>
              </a:ext>
            </a:extLst>
          </p:cNvPr>
          <p:cNvSpPr>
            <a:spLocks noGrp="1"/>
          </p:cNvSpPr>
          <p:nvPr>
            <p:ph type="sldNum" sz="quarter" idx="4"/>
          </p:nvPr>
        </p:nvSpPr>
        <p:spPr/>
        <p:txBody>
          <a:bodyPr/>
          <a:lstStyle/>
          <a:p>
            <a:fld id="{2066355A-084C-D24E-9AD2-7E4FC41EA627}" type="slidenum">
              <a:rPr lang="en-US" smtClean="0"/>
              <a:pPr/>
              <a:t>130</a:t>
            </a:fld>
            <a:endParaRPr lang="en-US" dirty="0"/>
          </a:p>
        </p:txBody>
      </p:sp>
    </p:spTree>
    <p:extLst>
      <p:ext uri="{BB962C8B-B14F-4D97-AF65-F5344CB8AC3E}">
        <p14:creationId xmlns:p14="http://schemas.microsoft.com/office/powerpoint/2010/main" val="1322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6C81D-750E-4248-8E23-976DEC92F053}"/>
              </a:ext>
            </a:extLst>
          </p:cNvPr>
          <p:cNvSpPr>
            <a:spLocks noGrp="1"/>
          </p:cNvSpPr>
          <p:nvPr>
            <p:ph idx="1"/>
          </p:nvPr>
        </p:nvSpPr>
        <p:spPr/>
        <p:txBody>
          <a:bodyPr/>
          <a:lstStyle/>
          <a:p>
            <a:r>
              <a:rPr lang="en-US" b="1" dirty="0"/>
              <a:t>To move to a public cloud offering for your company's applications, you respond with the recommendation of using one of the two primary cloud service provider (CSP) companies. What are the two primary CSP companies from which to choose?</a:t>
            </a:r>
          </a:p>
          <a:p>
            <a:endParaRPr lang="en-US" b="1" dirty="0"/>
          </a:p>
          <a:p>
            <a:r>
              <a:rPr lang="en-US" b="1" dirty="0"/>
              <a:t>ANSWER:</a:t>
            </a:r>
          </a:p>
          <a:p>
            <a:pPr lvl="1"/>
            <a:r>
              <a:rPr lang="en-US" dirty="0"/>
              <a:t>Amazon (Amazon Web Services) and Microsoft (Microsoft Azure).</a:t>
            </a:r>
          </a:p>
          <a:p>
            <a:endParaRPr lang="en-US" dirty="0"/>
          </a:p>
        </p:txBody>
      </p:sp>
      <p:sp>
        <p:nvSpPr>
          <p:cNvPr id="3" name="Title 2">
            <a:extLst>
              <a:ext uri="{FF2B5EF4-FFF2-40B4-BE49-F238E27FC236}">
                <a16:creationId xmlns:a16="http://schemas.microsoft.com/office/drawing/2014/main" id="{4046EC58-3748-4249-B8F6-3D6FF49DC704}"/>
              </a:ext>
            </a:extLst>
          </p:cNvPr>
          <p:cNvSpPr>
            <a:spLocks noGrp="1"/>
          </p:cNvSpPr>
          <p:nvPr>
            <p:ph type="title"/>
          </p:nvPr>
        </p:nvSpPr>
        <p:spPr>
          <a:xfrm>
            <a:off x="341924" y="109028"/>
            <a:ext cx="8460151" cy="633458"/>
          </a:xfrm>
        </p:spPr>
        <p:txBody>
          <a:bodyPr/>
          <a:lstStyle/>
          <a:p>
            <a:r>
              <a:rPr lang="en-US" dirty="0"/>
              <a:t>Activity 10-8: Discussing Cloud and Virtualization Technologies</a:t>
            </a:r>
          </a:p>
        </p:txBody>
      </p:sp>
      <p:sp>
        <p:nvSpPr>
          <p:cNvPr id="4" name="Slide Number Placeholder 3">
            <a:extLst>
              <a:ext uri="{FF2B5EF4-FFF2-40B4-BE49-F238E27FC236}">
                <a16:creationId xmlns:a16="http://schemas.microsoft.com/office/drawing/2014/main" id="{A45D1B82-940C-B04F-974B-B48F1E105CED}"/>
              </a:ext>
            </a:extLst>
          </p:cNvPr>
          <p:cNvSpPr>
            <a:spLocks noGrp="1"/>
          </p:cNvSpPr>
          <p:nvPr>
            <p:ph type="sldNum" sz="quarter" idx="4"/>
          </p:nvPr>
        </p:nvSpPr>
        <p:spPr/>
        <p:txBody>
          <a:bodyPr/>
          <a:lstStyle/>
          <a:p>
            <a:fld id="{2066355A-084C-D24E-9AD2-7E4FC41EA627}" type="slidenum">
              <a:rPr lang="en-US" smtClean="0"/>
              <a:pPr/>
              <a:t>131</a:t>
            </a:fld>
            <a:endParaRPr lang="en-US" dirty="0"/>
          </a:p>
        </p:txBody>
      </p:sp>
    </p:spTree>
    <p:extLst>
      <p:ext uri="{BB962C8B-B14F-4D97-AF65-F5344CB8AC3E}">
        <p14:creationId xmlns:p14="http://schemas.microsoft.com/office/powerpoint/2010/main" val="85493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6C81D-750E-4248-8E23-976DEC92F053}"/>
              </a:ext>
            </a:extLst>
          </p:cNvPr>
          <p:cNvSpPr>
            <a:spLocks noGrp="1"/>
          </p:cNvSpPr>
          <p:nvPr>
            <p:ph idx="1"/>
          </p:nvPr>
        </p:nvSpPr>
        <p:spPr/>
        <p:txBody>
          <a:bodyPr/>
          <a:lstStyle/>
          <a:p>
            <a:r>
              <a:rPr lang="en-US" b="1" dirty="0"/>
              <a:t>Your company needs to transition from individuals running virtual machines locally on workstations to deploying virtual machines company-wide. Your team determines that it is more cost-effective for you to use VMware </a:t>
            </a:r>
            <a:r>
              <a:rPr lang="en-US" b="1" dirty="0" err="1"/>
              <a:t>ESXi</a:t>
            </a:r>
            <a:r>
              <a:rPr lang="en-US" b="1" dirty="0"/>
              <a:t>. VMware </a:t>
            </a:r>
            <a:r>
              <a:rPr lang="en-US" b="1" dirty="0" err="1"/>
              <a:t>ESXi</a:t>
            </a:r>
            <a:r>
              <a:rPr lang="en-US" b="1" dirty="0"/>
              <a:t> is which type of hypervisor? What does this mean?</a:t>
            </a:r>
          </a:p>
          <a:p>
            <a:endParaRPr lang="en-US" b="1" dirty="0"/>
          </a:p>
          <a:p>
            <a:r>
              <a:rPr lang="en-US" b="1" dirty="0"/>
              <a:t>ANSWER:</a:t>
            </a:r>
          </a:p>
          <a:p>
            <a:pPr lvl="1"/>
            <a:r>
              <a:rPr lang="en-US" dirty="0"/>
              <a:t>VMware </a:t>
            </a:r>
            <a:r>
              <a:rPr lang="en-US" dirty="0" err="1"/>
              <a:t>ESXi</a:t>
            </a:r>
            <a:r>
              <a:rPr lang="en-US" dirty="0"/>
              <a:t> is a type 1 hypervisor. This means that the hypervisor runs on "bare metal" rather than on top of an existing operating system.</a:t>
            </a:r>
          </a:p>
        </p:txBody>
      </p:sp>
      <p:sp>
        <p:nvSpPr>
          <p:cNvPr id="3" name="Title 2">
            <a:extLst>
              <a:ext uri="{FF2B5EF4-FFF2-40B4-BE49-F238E27FC236}">
                <a16:creationId xmlns:a16="http://schemas.microsoft.com/office/drawing/2014/main" id="{4046EC58-3748-4249-B8F6-3D6FF49DC704}"/>
              </a:ext>
            </a:extLst>
          </p:cNvPr>
          <p:cNvSpPr>
            <a:spLocks noGrp="1"/>
          </p:cNvSpPr>
          <p:nvPr>
            <p:ph type="title"/>
          </p:nvPr>
        </p:nvSpPr>
        <p:spPr>
          <a:xfrm>
            <a:off x="341924" y="109028"/>
            <a:ext cx="8460151" cy="633458"/>
          </a:xfrm>
        </p:spPr>
        <p:txBody>
          <a:bodyPr/>
          <a:lstStyle/>
          <a:p>
            <a:r>
              <a:rPr lang="en-US" dirty="0"/>
              <a:t>Activity 10-8: Discussing Cloud and Virtualization Technologies</a:t>
            </a:r>
          </a:p>
        </p:txBody>
      </p:sp>
      <p:sp>
        <p:nvSpPr>
          <p:cNvPr id="4" name="Slide Number Placeholder 3">
            <a:extLst>
              <a:ext uri="{FF2B5EF4-FFF2-40B4-BE49-F238E27FC236}">
                <a16:creationId xmlns:a16="http://schemas.microsoft.com/office/drawing/2014/main" id="{A45D1B82-940C-B04F-974B-B48F1E105CED}"/>
              </a:ext>
            </a:extLst>
          </p:cNvPr>
          <p:cNvSpPr>
            <a:spLocks noGrp="1"/>
          </p:cNvSpPr>
          <p:nvPr>
            <p:ph type="sldNum" sz="quarter" idx="4"/>
          </p:nvPr>
        </p:nvSpPr>
        <p:spPr/>
        <p:txBody>
          <a:bodyPr/>
          <a:lstStyle/>
          <a:p>
            <a:fld id="{2066355A-084C-D24E-9AD2-7E4FC41EA627}" type="slidenum">
              <a:rPr lang="en-US" smtClean="0"/>
              <a:pPr/>
              <a:t>132</a:t>
            </a:fld>
            <a:endParaRPr lang="en-US" dirty="0"/>
          </a:p>
        </p:txBody>
      </p:sp>
    </p:spTree>
    <p:extLst>
      <p:ext uri="{BB962C8B-B14F-4D97-AF65-F5344CB8AC3E}">
        <p14:creationId xmlns:p14="http://schemas.microsoft.com/office/powerpoint/2010/main" val="227851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6C81D-750E-4248-8E23-976DEC92F053}"/>
              </a:ext>
            </a:extLst>
          </p:cNvPr>
          <p:cNvSpPr>
            <a:spLocks noGrp="1"/>
          </p:cNvSpPr>
          <p:nvPr>
            <p:ph idx="1"/>
          </p:nvPr>
        </p:nvSpPr>
        <p:spPr/>
        <p:txBody>
          <a:bodyPr/>
          <a:lstStyle/>
          <a:p>
            <a:r>
              <a:rPr lang="en-US" b="1" dirty="0"/>
              <a:t>There is much debate among your team concerning whether to deploy virtual machines with thick-provisioned storage or thin-provisioned storage. What the debate boils down to is performance. Which provisioning type has better performance?</a:t>
            </a:r>
          </a:p>
          <a:p>
            <a:endParaRPr lang="en-US" b="1" dirty="0"/>
          </a:p>
          <a:p>
            <a:r>
              <a:rPr lang="en-US" b="1" dirty="0"/>
              <a:t>ANSWER:</a:t>
            </a:r>
          </a:p>
          <a:p>
            <a:pPr lvl="1"/>
            <a:r>
              <a:rPr lang="en-US" dirty="0"/>
              <a:t>Thick provisioning has better performance because all space is allocated at configuration time and the storage capacity is fixed rather than dynamic. Fixed capacity has better performance because there is no wait for expansion in the case of thin-provisioned storage.</a:t>
            </a:r>
          </a:p>
        </p:txBody>
      </p:sp>
      <p:sp>
        <p:nvSpPr>
          <p:cNvPr id="3" name="Title 2">
            <a:extLst>
              <a:ext uri="{FF2B5EF4-FFF2-40B4-BE49-F238E27FC236}">
                <a16:creationId xmlns:a16="http://schemas.microsoft.com/office/drawing/2014/main" id="{4046EC58-3748-4249-B8F6-3D6FF49DC704}"/>
              </a:ext>
            </a:extLst>
          </p:cNvPr>
          <p:cNvSpPr>
            <a:spLocks noGrp="1"/>
          </p:cNvSpPr>
          <p:nvPr>
            <p:ph type="title"/>
          </p:nvPr>
        </p:nvSpPr>
        <p:spPr>
          <a:xfrm>
            <a:off x="341924" y="109028"/>
            <a:ext cx="8460151" cy="633458"/>
          </a:xfrm>
        </p:spPr>
        <p:txBody>
          <a:bodyPr/>
          <a:lstStyle/>
          <a:p>
            <a:r>
              <a:rPr lang="en-US" dirty="0"/>
              <a:t>Activity 10-8: Discussing Cloud and Virtualization Technologies</a:t>
            </a:r>
          </a:p>
        </p:txBody>
      </p:sp>
      <p:sp>
        <p:nvSpPr>
          <p:cNvPr id="4" name="Slide Number Placeholder 3">
            <a:extLst>
              <a:ext uri="{FF2B5EF4-FFF2-40B4-BE49-F238E27FC236}">
                <a16:creationId xmlns:a16="http://schemas.microsoft.com/office/drawing/2014/main" id="{A45D1B82-940C-B04F-974B-B48F1E105CED}"/>
              </a:ext>
            </a:extLst>
          </p:cNvPr>
          <p:cNvSpPr>
            <a:spLocks noGrp="1"/>
          </p:cNvSpPr>
          <p:nvPr>
            <p:ph type="sldNum" sz="quarter" idx="4"/>
          </p:nvPr>
        </p:nvSpPr>
        <p:spPr/>
        <p:txBody>
          <a:bodyPr/>
          <a:lstStyle/>
          <a:p>
            <a:fld id="{2066355A-084C-D24E-9AD2-7E4FC41EA627}" type="slidenum">
              <a:rPr lang="en-US" smtClean="0"/>
              <a:pPr/>
              <a:t>133</a:t>
            </a:fld>
            <a:endParaRPr lang="en-US" dirty="0"/>
          </a:p>
        </p:txBody>
      </p:sp>
    </p:spTree>
    <p:extLst>
      <p:ext uri="{BB962C8B-B14F-4D97-AF65-F5344CB8AC3E}">
        <p14:creationId xmlns:p14="http://schemas.microsoft.com/office/powerpoint/2010/main" val="252871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C008C00-EA4D-471B-9F7C-F42DEEF0BCD5}"/>
              </a:ext>
            </a:extLst>
          </p:cNvPr>
          <p:cNvSpPr>
            <a:spLocks noGrp="1"/>
          </p:cNvSpPr>
          <p:nvPr>
            <p:ph idx="1"/>
          </p:nvPr>
        </p:nvSpPr>
        <p:spPr/>
        <p:txBody>
          <a:bodyPr/>
          <a:lstStyle/>
          <a:p>
            <a:r>
              <a:rPr lang="en-US" dirty="0"/>
              <a:t>A developer wants a test environment for a new app.</a:t>
            </a:r>
          </a:p>
          <a:p>
            <a:r>
              <a:rPr lang="en-US" dirty="0"/>
              <a:t>She wants to be able to revert environment for each test.</a:t>
            </a:r>
          </a:p>
          <a:p>
            <a:r>
              <a:rPr lang="en-US" dirty="0"/>
              <a:t>You'll install a KVM solution for her.</a:t>
            </a:r>
          </a:p>
        </p:txBody>
      </p:sp>
      <p:sp>
        <p:nvSpPr>
          <p:cNvPr id="5" name="Title 4">
            <a:extLst>
              <a:ext uri="{FF2B5EF4-FFF2-40B4-BE49-F238E27FC236}">
                <a16:creationId xmlns:a16="http://schemas.microsoft.com/office/drawing/2014/main" id="{2EC4D03C-4BCE-4116-BB2B-EBE1E67FDC4B}"/>
              </a:ext>
            </a:extLst>
          </p:cNvPr>
          <p:cNvSpPr>
            <a:spLocks noGrp="1"/>
          </p:cNvSpPr>
          <p:nvPr>
            <p:ph type="title"/>
          </p:nvPr>
        </p:nvSpPr>
        <p:spPr/>
        <p:txBody>
          <a:bodyPr/>
          <a:lstStyle/>
          <a:p>
            <a:r>
              <a:rPr lang="en-US" dirty="0"/>
              <a:t>Activity: Configuring Virtualization</a:t>
            </a:r>
          </a:p>
        </p:txBody>
      </p:sp>
      <p:sp>
        <p:nvSpPr>
          <p:cNvPr id="4" name="Slide Number Placeholder 3">
            <a:extLst>
              <a:ext uri="{FF2B5EF4-FFF2-40B4-BE49-F238E27FC236}">
                <a16:creationId xmlns:a16="http://schemas.microsoft.com/office/drawing/2014/main" id="{5AAB8EE6-971F-459C-9E81-A81E60FC6A85}"/>
              </a:ext>
            </a:extLst>
          </p:cNvPr>
          <p:cNvSpPr>
            <a:spLocks noGrp="1"/>
          </p:cNvSpPr>
          <p:nvPr>
            <p:ph type="sldNum" sz="quarter" idx="4"/>
          </p:nvPr>
        </p:nvSpPr>
        <p:spPr/>
        <p:txBody>
          <a:bodyPr/>
          <a:lstStyle/>
          <a:p>
            <a:fld id="{2066355A-084C-D24E-9AD2-7E4FC41EA627}" type="slidenum">
              <a:rPr lang="en-US" smtClean="0"/>
              <a:pPr/>
              <a:t>134</a:t>
            </a:fld>
            <a:endParaRPr lang="en-US" dirty="0"/>
          </a:p>
        </p:txBody>
      </p:sp>
    </p:spTree>
    <p:extLst>
      <p:ext uri="{BB962C8B-B14F-4D97-AF65-F5344CB8AC3E}">
        <p14:creationId xmlns:p14="http://schemas.microsoft.com/office/powerpoint/2010/main" val="15187549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9D08-FB37-924F-9EFF-E905F1A9B89D}"/>
              </a:ext>
            </a:extLst>
          </p:cNvPr>
          <p:cNvSpPr>
            <a:spLocks noGrp="1"/>
          </p:cNvSpPr>
          <p:nvPr>
            <p:ph type="title"/>
          </p:nvPr>
        </p:nvSpPr>
        <p:spPr/>
        <p:txBody>
          <a:bodyPr/>
          <a:lstStyle/>
          <a:p>
            <a:r>
              <a:rPr lang="en-US" dirty="0"/>
              <a:t>Topic F: Troubleshoot Networking Issues</a:t>
            </a:r>
          </a:p>
        </p:txBody>
      </p:sp>
      <p:sp>
        <p:nvSpPr>
          <p:cNvPr id="3" name="Slide Number Placeholder 2">
            <a:extLst>
              <a:ext uri="{FF2B5EF4-FFF2-40B4-BE49-F238E27FC236}">
                <a16:creationId xmlns:a16="http://schemas.microsoft.com/office/drawing/2014/main" id="{8D9F5321-0C8A-7746-91B1-2448C9D5B81D}"/>
              </a:ext>
            </a:extLst>
          </p:cNvPr>
          <p:cNvSpPr>
            <a:spLocks noGrp="1"/>
          </p:cNvSpPr>
          <p:nvPr>
            <p:ph type="sldNum" sz="quarter" idx="4"/>
          </p:nvPr>
        </p:nvSpPr>
        <p:spPr/>
        <p:txBody>
          <a:bodyPr/>
          <a:lstStyle/>
          <a:p>
            <a:fld id="{2066355A-084C-D24E-9AD2-7E4FC41EA627}" type="slidenum">
              <a:rPr lang="en-US" smtClean="0"/>
              <a:pPr/>
              <a:t>135</a:t>
            </a:fld>
            <a:endParaRPr lang="en-US" dirty="0"/>
          </a:p>
        </p:txBody>
      </p:sp>
      <p:sp>
        <p:nvSpPr>
          <p:cNvPr id="4" name="Content Placeholder 3">
            <a:extLst>
              <a:ext uri="{FF2B5EF4-FFF2-40B4-BE49-F238E27FC236}">
                <a16:creationId xmlns:a16="http://schemas.microsoft.com/office/drawing/2014/main" id="{2ACE4DC1-78DA-A349-889B-39C13B6885C0}"/>
              </a:ext>
            </a:extLst>
          </p:cNvPr>
          <p:cNvSpPr>
            <a:spLocks noGrp="1"/>
          </p:cNvSpPr>
          <p:nvPr>
            <p:ph idx="1"/>
          </p:nvPr>
        </p:nvSpPr>
        <p:spPr>
          <a:xfrm>
            <a:off x="1015254" y="838339"/>
            <a:ext cx="7786821" cy="3464156"/>
          </a:xfrm>
        </p:spPr>
        <p:txBody>
          <a:bodyPr/>
          <a:lstStyle/>
          <a:p>
            <a:pPr marL="0" indent="0">
              <a:buNone/>
            </a:pPr>
            <a:r>
              <a:rPr lang="en-US" dirty="0"/>
              <a:t>Exam Objectives:</a:t>
            </a:r>
          </a:p>
          <a:p>
            <a:r>
              <a:rPr lang="en-US" dirty="0"/>
              <a:t>1.3 Given a scenario, configure and verify network connection parameters.</a:t>
            </a:r>
          </a:p>
          <a:p>
            <a:r>
              <a:rPr lang="en-US" dirty="0"/>
              <a:t>4.1 Given a scenario, analyze system properties and remediate accordingly.</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2484" y="838338"/>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1365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30D73-767A-4114-ADFE-547EF8434D31}"/>
              </a:ext>
            </a:extLst>
          </p:cNvPr>
          <p:cNvSpPr>
            <a:spLocks noGrp="1"/>
          </p:cNvSpPr>
          <p:nvPr>
            <p:ph type="title"/>
          </p:nvPr>
        </p:nvSpPr>
        <p:spPr/>
        <p:txBody>
          <a:bodyPr/>
          <a:lstStyle/>
          <a:p>
            <a:r>
              <a:rPr lang="en-US" dirty="0"/>
              <a:t>Common Networking Issues</a:t>
            </a:r>
          </a:p>
        </p:txBody>
      </p:sp>
      <p:sp>
        <p:nvSpPr>
          <p:cNvPr id="4" name="Slide Number Placeholder 3">
            <a:extLst>
              <a:ext uri="{FF2B5EF4-FFF2-40B4-BE49-F238E27FC236}">
                <a16:creationId xmlns:a16="http://schemas.microsoft.com/office/drawing/2014/main" id="{F81AF65A-8C1A-4329-B253-882263E754B1}"/>
              </a:ext>
            </a:extLst>
          </p:cNvPr>
          <p:cNvSpPr>
            <a:spLocks noGrp="1"/>
          </p:cNvSpPr>
          <p:nvPr>
            <p:ph type="sldNum" sz="quarter" idx="4"/>
          </p:nvPr>
        </p:nvSpPr>
        <p:spPr/>
        <p:txBody>
          <a:bodyPr/>
          <a:lstStyle/>
          <a:p>
            <a:fld id="{2066355A-084C-D24E-9AD2-7E4FC41EA627}" type="slidenum">
              <a:rPr lang="en-US" smtClean="0"/>
              <a:pPr/>
              <a:t>136</a:t>
            </a:fld>
            <a:endParaRPr lang="en-US" dirty="0"/>
          </a:p>
        </p:txBody>
      </p:sp>
      <p:sp>
        <p:nvSpPr>
          <p:cNvPr id="6" name="Content Placeholder 5">
            <a:extLst>
              <a:ext uri="{FF2B5EF4-FFF2-40B4-BE49-F238E27FC236}">
                <a16:creationId xmlns:a16="http://schemas.microsoft.com/office/drawing/2014/main" id="{98C34F1D-0BA3-483F-A34B-EDA418B09EC0}"/>
              </a:ext>
            </a:extLst>
          </p:cNvPr>
          <p:cNvSpPr>
            <a:spLocks noGrp="1"/>
          </p:cNvSpPr>
          <p:nvPr>
            <p:ph idx="1"/>
          </p:nvPr>
        </p:nvSpPr>
        <p:spPr/>
        <p:txBody>
          <a:bodyPr/>
          <a:lstStyle/>
          <a:p>
            <a:r>
              <a:rPr lang="en-US" sz="1600" dirty="0"/>
              <a:t>Check the basics:</a:t>
            </a:r>
          </a:p>
          <a:p>
            <a:pPr lvl="1"/>
            <a:r>
              <a:rPr lang="en-US" sz="1400" dirty="0"/>
              <a:t>Is the device powered, plugged in?</a:t>
            </a:r>
          </a:p>
          <a:p>
            <a:pPr lvl="1"/>
            <a:r>
              <a:rPr lang="en-US" sz="1400" dirty="0"/>
              <a:t>Is NIC "down"?</a:t>
            </a:r>
          </a:p>
          <a:p>
            <a:pPr lvl="1"/>
            <a:r>
              <a:rPr lang="en-US" sz="1400" dirty="0"/>
              <a:t>Is interface configured correctly?</a:t>
            </a:r>
          </a:p>
          <a:p>
            <a:pPr lvl="1"/>
            <a:r>
              <a:rPr lang="en-US" sz="1400" dirty="0"/>
              <a:t>Gather driver info about NIC using </a:t>
            </a:r>
            <a:r>
              <a:rPr lang="en-US" sz="1400" dirty="0">
                <a:latin typeface="Cutive Mono" panose="020B0604020202020204" charset="0"/>
              </a:rPr>
              <a:t>ethtool</a:t>
            </a:r>
            <a:r>
              <a:rPr lang="en-US" sz="1400" dirty="0"/>
              <a:t> command.</a:t>
            </a:r>
          </a:p>
          <a:p>
            <a:r>
              <a:rPr lang="en-US" sz="1600" dirty="0"/>
              <a:t>Troubleshoot name resolution:</a:t>
            </a:r>
          </a:p>
          <a:p>
            <a:pPr lvl="1"/>
            <a:r>
              <a:rPr lang="en-US" sz="1400" dirty="0"/>
              <a:t>Ping by both hostname and IP address.</a:t>
            </a:r>
          </a:p>
          <a:p>
            <a:pPr lvl="1"/>
            <a:r>
              <a:rPr lang="en-US" sz="1400" dirty="0"/>
              <a:t>If IP address succeeds but hostname doesn't, there is a problem with name resolution.</a:t>
            </a:r>
          </a:p>
          <a:p>
            <a:pPr lvl="1"/>
            <a:r>
              <a:rPr lang="en-US" sz="1400" dirty="0"/>
              <a:t>Use tools like </a:t>
            </a:r>
            <a:r>
              <a:rPr lang="en-US" sz="1400" dirty="0">
                <a:latin typeface="Cutive Mono" panose="020B0604020202020204" charset="0"/>
              </a:rPr>
              <a:t>nslookup</a:t>
            </a:r>
            <a:r>
              <a:rPr lang="en-US" sz="1400" dirty="0"/>
              <a:t> to test name resolution.</a:t>
            </a:r>
          </a:p>
          <a:p>
            <a:r>
              <a:rPr lang="en-US" sz="1600" dirty="0"/>
              <a:t>Troubleshoot network itself:</a:t>
            </a:r>
          </a:p>
          <a:p>
            <a:pPr lvl="1"/>
            <a:r>
              <a:rPr lang="en-US" sz="1400" dirty="0"/>
              <a:t>Latency, saturation, dropped packets, timeouts, etc.</a:t>
            </a:r>
          </a:p>
          <a:p>
            <a:pPr lvl="1"/>
            <a:r>
              <a:rPr lang="en-US" sz="1400" dirty="0"/>
              <a:t>Router may be misconfigured.</a:t>
            </a:r>
          </a:p>
          <a:p>
            <a:pPr lvl="1"/>
            <a:r>
              <a:rPr lang="en-US" sz="1400" dirty="0"/>
              <a:t>Escalate to network team.</a:t>
            </a:r>
          </a:p>
        </p:txBody>
      </p:sp>
    </p:spTree>
    <p:extLst>
      <p:ext uri="{BB962C8B-B14F-4D97-AF65-F5344CB8AC3E}">
        <p14:creationId xmlns:p14="http://schemas.microsoft.com/office/powerpoint/2010/main" val="7494403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169C9-C363-4E38-A50A-F201734C8CB0}"/>
              </a:ext>
            </a:extLst>
          </p:cNvPr>
          <p:cNvSpPr>
            <a:spLocks noGrp="1"/>
          </p:cNvSpPr>
          <p:nvPr>
            <p:ph type="title"/>
          </p:nvPr>
        </p:nvSpPr>
        <p:spPr/>
        <p:txBody>
          <a:bodyPr/>
          <a:lstStyle/>
          <a:p>
            <a:r>
              <a:rPr lang="en-US" dirty="0"/>
              <a:t>The </a:t>
            </a:r>
            <a:r>
              <a:rPr lang="en-US" dirty="0">
                <a:latin typeface="Cutive Mono" panose="020B0604020202020204" charset="0"/>
              </a:rPr>
              <a:t>ping</a:t>
            </a:r>
            <a:r>
              <a:rPr lang="en-US" dirty="0"/>
              <a:t> Command</a:t>
            </a:r>
          </a:p>
        </p:txBody>
      </p:sp>
      <p:sp>
        <p:nvSpPr>
          <p:cNvPr id="3" name="Slide Number Placeholder 2">
            <a:extLst>
              <a:ext uri="{FF2B5EF4-FFF2-40B4-BE49-F238E27FC236}">
                <a16:creationId xmlns:a16="http://schemas.microsoft.com/office/drawing/2014/main" id="{E9869AF7-8317-4527-BDC7-950DE71286D8}"/>
              </a:ext>
            </a:extLst>
          </p:cNvPr>
          <p:cNvSpPr>
            <a:spLocks noGrp="1"/>
          </p:cNvSpPr>
          <p:nvPr>
            <p:ph type="sldNum" sz="quarter" idx="4"/>
          </p:nvPr>
        </p:nvSpPr>
        <p:spPr/>
        <p:txBody>
          <a:bodyPr/>
          <a:lstStyle/>
          <a:p>
            <a:fld id="{2066355A-084C-D24E-9AD2-7E4FC41EA627}" type="slidenum">
              <a:rPr lang="en-US" smtClean="0"/>
              <a:pPr/>
              <a:t>137</a:t>
            </a:fld>
            <a:endParaRPr lang="en-US" dirty="0"/>
          </a:p>
        </p:txBody>
      </p:sp>
      <p:sp>
        <p:nvSpPr>
          <p:cNvPr id="4" name="Content Placeholder 3">
            <a:extLst>
              <a:ext uri="{FF2B5EF4-FFF2-40B4-BE49-F238E27FC236}">
                <a16:creationId xmlns:a16="http://schemas.microsoft.com/office/drawing/2014/main" id="{55E67DB5-D39D-44F8-ABBF-00A5B6323F2C}"/>
              </a:ext>
            </a:extLst>
          </p:cNvPr>
          <p:cNvSpPr>
            <a:spLocks noGrp="1"/>
          </p:cNvSpPr>
          <p:nvPr>
            <p:ph idx="1"/>
          </p:nvPr>
        </p:nvSpPr>
        <p:spPr/>
        <p:txBody>
          <a:bodyPr/>
          <a:lstStyle/>
          <a:p>
            <a:r>
              <a:rPr lang="en-US" dirty="0"/>
              <a:t>Used to send test packets between systems on a network.</a:t>
            </a:r>
          </a:p>
          <a:p>
            <a:r>
              <a:rPr lang="en-US" dirty="0"/>
              <a:t>Sending computer looks for a reply from destination computer.</a:t>
            </a:r>
          </a:p>
          <a:p>
            <a:r>
              <a:rPr lang="en-US" dirty="0"/>
              <a:t>Outcomes:</a:t>
            </a:r>
          </a:p>
          <a:p>
            <a:pPr lvl="1"/>
            <a:r>
              <a:rPr lang="en-US" dirty="0"/>
              <a:t>Reply from &lt;host&gt;</a:t>
            </a:r>
          </a:p>
          <a:p>
            <a:pPr lvl="1"/>
            <a:r>
              <a:rPr lang="en-US" dirty="0"/>
              <a:t>Destination unreachable</a:t>
            </a:r>
          </a:p>
          <a:p>
            <a:pPr lvl="1"/>
            <a:r>
              <a:rPr lang="en-US" dirty="0"/>
              <a:t>Timeout</a:t>
            </a:r>
          </a:p>
        </p:txBody>
      </p:sp>
    </p:spTree>
    <p:extLst>
      <p:ext uri="{BB962C8B-B14F-4D97-AF65-F5344CB8AC3E}">
        <p14:creationId xmlns:p14="http://schemas.microsoft.com/office/powerpoint/2010/main" val="36279112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BF53-6992-5A4D-A88E-D76057F58E9D}"/>
              </a:ext>
            </a:extLst>
          </p:cNvPr>
          <p:cNvSpPr>
            <a:spLocks noGrp="1"/>
          </p:cNvSpPr>
          <p:nvPr>
            <p:ph type="title"/>
          </p:nvPr>
        </p:nvSpPr>
        <p:spPr/>
        <p:txBody>
          <a:bodyPr/>
          <a:lstStyle/>
          <a:p>
            <a:r>
              <a:rPr lang="en-US" dirty="0"/>
              <a:t>Pinging Results</a:t>
            </a:r>
          </a:p>
        </p:txBody>
      </p:sp>
      <p:sp>
        <p:nvSpPr>
          <p:cNvPr id="3" name="Slide Number Placeholder 2">
            <a:extLst>
              <a:ext uri="{FF2B5EF4-FFF2-40B4-BE49-F238E27FC236}">
                <a16:creationId xmlns:a16="http://schemas.microsoft.com/office/drawing/2014/main" id="{7BDDC18F-2A4C-9647-81B7-803AA94FE84B}"/>
              </a:ext>
            </a:extLst>
          </p:cNvPr>
          <p:cNvSpPr>
            <a:spLocks noGrp="1"/>
          </p:cNvSpPr>
          <p:nvPr>
            <p:ph type="sldNum" sz="quarter" idx="4"/>
          </p:nvPr>
        </p:nvSpPr>
        <p:spPr/>
        <p:txBody>
          <a:bodyPr/>
          <a:lstStyle/>
          <a:p>
            <a:fld id="{2066355A-084C-D24E-9AD2-7E4FC41EA627}" type="slidenum">
              <a:rPr lang="en-US" smtClean="0"/>
              <a:pPr/>
              <a:t>138</a:t>
            </a:fld>
            <a:endParaRPr lang="en-US" dirty="0"/>
          </a:p>
        </p:txBody>
      </p:sp>
      <p:pic>
        <p:nvPicPr>
          <p:cNvPr id="15" name="Picture 14">
            <a:extLst>
              <a:ext uri="{FF2B5EF4-FFF2-40B4-BE49-F238E27FC236}">
                <a16:creationId xmlns:a16="http://schemas.microsoft.com/office/drawing/2014/main" id="{3544E9DF-B6A1-44EE-A0A3-535EE2BDAD07}"/>
              </a:ext>
            </a:extLst>
          </p:cNvPr>
          <p:cNvPicPr>
            <a:picLocks noChangeAspect="1"/>
          </p:cNvPicPr>
          <p:nvPr/>
        </p:nvPicPr>
        <p:blipFill>
          <a:blip r:embed="rId2"/>
          <a:stretch>
            <a:fillRect/>
          </a:stretch>
        </p:blipFill>
        <p:spPr>
          <a:xfrm>
            <a:off x="1058825" y="947344"/>
            <a:ext cx="7026351" cy="3464234"/>
          </a:xfrm>
          <a:prstGeom prst="rect">
            <a:avLst/>
          </a:prstGeom>
        </p:spPr>
      </p:pic>
    </p:spTree>
    <p:extLst>
      <p:ext uri="{BB962C8B-B14F-4D97-AF65-F5344CB8AC3E}">
        <p14:creationId xmlns:p14="http://schemas.microsoft.com/office/powerpoint/2010/main" val="32472522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A9276-C0CF-4317-AAF9-87294F19EB72}"/>
              </a:ext>
            </a:extLst>
          </p:cNvPr>
          <p:cNvSpPr>
            <a:spLocks noGrp="1"/>
          </p:cNvSpPr>
          <p:nvPr>
            <p:ph type="title"/>
          </p:nvPr>
        </p:nvSpPr>
        <p:spPr>
          <a:xfrm>
            <a:off x="341927" y="157752"/>
            <a:ext cx="8592523" cy="633458"/>
          </a:xfrm>
        </p:spPr>
        <p:txBody>
          <a:bodyPr/>
          <a:lstStyle/>
          <a:p>
            <a:r>
              <a:rPr lang="en-US" dirty="0"/>
              <a:t>The </a:t>
            </a:r>
            <a:r>
              <a:rPr lang="en-US" dirty="0">
                <a:latin typeface="Cutive Mono" panose="020B0604020202020204" charset="0"/>
              </a:rPr>
              <a:t>traceroute</a:t>
            </a:r>
            <a:r>
              <a:rPr lang="en-US" dirty="0"/>
              <a:t> and </a:t>
            </a:r>
            <a:r>
              <a:rPr lang="en-US" dirty="0">
                <a:latin typeface="Cutive Mono" panose="020B0604020202020204" charset="0"/>
              </a:rPr>
              <a:t>tracepath</a:t>
            </a:r>
            <a:r>
              <a:rPr lang="en-US" dirty="0"/>
              <a:t> Commands (Slide 1 of 2)</a:t>
            </a:r>
          </a:p>
        </p:txBody>
      </p:sp>
      <p:sp>
        <p:nvSpPr>
          <p:cNvPr id="3" name="Slide Number Placeholder 2">
            <a:extLst>
              <a:ext uri="{FF2B5EF4-FFF2-40B4-BE49-F238E27FC236}">
                <a16:creationId xmlns:a16="http://schemas.microsoft.com/office/drawing/2014/main" id="{4F72232C-3A42-458A-BF8D-704493A7D380}"/>
              </a:ext>
            </a:extLst>
          </p:cNvPr>
          <p:cNvSpPr>
            <a:spLocks noGrp="1"/>
          </p:cNvSpPr>
          <p:nvPr>
            <p:ph type="sldNum" sz="quarter" idx="4"/>
          </p:nvPr>
        </p:nvSpPr>
        <p:spPr/>
        <p:txBody>
          <a:bodyPr/>
          <a:lstStyle/>
          <a:p>
            <a:fld id="{2066355A-084C-D24E-9AD2-7E4FC41EA627}" type="slidenum">
              <a:rPr lang="en-US" smtClean="0"/>
              <a:pPr/>
              <a:t>139</a:t>
            </a:fld>
            <a:endParaRPr lang="en-US" dirty="0"/>
          </a:p>
        </p:txBody>
      </p:sp>
      <p:sp>
        <p:nvSpPr>
          <p:cNvPr id="4" name="Content Placeholder 3">
            <a:extLst>
              <a:ext uri="{FF2B5EF4-FFF2-40B4-BE49-F238E27FC236}">
                <a16:creationId xmlns:a16="http://schemas.microsoft.com/office/drawing/2014/main" id="{405FD0DF-5AF4-4ADA-A1F3-B5714AC15858}"/>
              </a:ext>
            </a:extLst>
          </p:cNvPr>
          <p:cNvSpPr>
            <a:spLocks noGrp="1"/>
          </p:cNvSpPr>
          <p:nvPr>
            <p:ph idx="1"/>
          </p:nvPr>
        </p:nvSpPr>
        <p:spPr/>
        <p:txBody>
          <a:bodyPr/>
          <a:lstStyle/>
          <a:p>
            <a:r>
              <a:rPr lang="en-US" dirty="0">
                <a:latin typeface="Cutive Mono" panose="020B0604020202020204" charset="0"/>
              </a:rPr>
              <a:t>traceroute</a:t>
            </a:r>
            <a:r>
              <a:rPr lang="en-US" dirty="0"/>
              <a:t> is used to report network path between computers.</a:t>
            </a:r>
          </a:p>
          <a:p>
            <a:pPr lvl="1"/>
            <a:r>
              <a:rPr lang="en-US" dirty="0"/>
              <a:t>Includes routers along the way.</a:t>
            </a:r>
          </a:p>
          <a:p>
            <a:pPr lvl="1"/>
            <a:r>
              <a:rPr lang="en-US" dirty="0"/>
              <a:t>Used for troubleshooting connectivity.</a:t>
            </a:r>
          </a:p>
          <a:p>
            <a:pPr lvl="1"/>
            <a:r>
              <a:rPr lang="en-US" dirty="0"/>
              <a:t>Can identify where connection failed.</a:t>
            </a:r>
          </a:p>
          <a:p>
            <a:r>
              <a:rPr lang="en-US" dirty="0">
                <a:latin typeface="Cutive Mono" panose="020B0604020202020204" charset="0"/>
              </a:rPr>
              <a:t>tracepath</a:t>
            </a:r>
            <a:r>
              <a:rPr lang="en-US" dirty="0"/>
              <a:t> is a simplified version.</a:t>
            </a:r>
          </a:p>
          <a:p>
            <a:pPr lvl="1"/>
            <a:r>
              <a:rPr lang="en-US" dirty="0"/>
              <a:t>No root privileges necessary.</a:t>
            </a:r>
          </a:p>
          <a:p>
            <a:pPr lvl="1"/>
            <a:r>
              <a:rPr lang="en-US" dirty="0"/>
              <a:t>Fewer options.</a:t>
            </a:r>
          </a:p>
        </p:txBody>
      </p:sp>
    </p:spTree>
    <p:extLst>
      <p:ext uri="{BB962C8B-B14F-4D97-AF65-F5344CB8AC3E}">
        <p14:creationId xmlns:p14="http://schemas.microsoft.com/office/powerpoint/2010/main" val="2268098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207DE-4961-415E-BE39-12AEDDABAD33}"/>
              </a:ext>
            </a:extLst>
          </p:cNvPr>
          <p:cNvSpPr>
            <a:spLocks noGrp="1"/>
          </p:cNvSpPr>
          <p:nvPr>
            <p:ph type="title"/>
          </p:nvPr>
        </p:nvSpPr>
        <p:spPr/>
        <p:txBody>
          <a:bodyPr/>
          <a:lstStyle/>
          <a:p>
            <a:r>
              <a:rPr lang="en-US" dirty="0"/>
              <a:t>IPv6</a:t>
            </a:r>
          </a:p>
        </p:txBody>
      </p:sp>
      <p:sp>
        <p:nvSpPr>
          <p:cNvPr id="3" name="Slide Number Placeholder 2">
            <a:extLst>
              <a:ext uri="{FF2B5EF4-FFF2-40B4-BE49-F238E27FC236}">
                <a16:creationId xmlns:a16="http://schemas.microsoft.com/office/drawing/2014/main" id="{2F31E0D8-4193-4748-A53B-4D9E1B7B555D}"/>
              </a:ext>
            </a:extLst>
          </p:cNvPr>
          <p:cNvSpPr>
            <a:spLocks noGrp="1"/>
          </p:cNvSpPr>
          <p:nvPr>
            <p:ph type="sldNum" sz="quarter" idx="4"/>
          </p:nvPr>
        </p:nvSpPr>
        <p:spPr/>
        <p:txBody>
          <a:bodyPr/>
          <a:lstStyle/>
          <a:p>
            <a:fld id="{2066355A-084C-D24E-9AD2-7E4FC41EA627}" type="slidenum">
              <a:rPr lang="en-US" smtClean="0"/>
              <a:pPr/>
              <a:t>14</a:t>
            </a:fld>
            <a:endParaRPr lang="en-US" dirty="0"/>
          </a:p>
        </p:txBody>
      </p:sp>
      <p:sp>
        <p:nvSpPr>
          <p:cNvPr id="4" name="Content Placeholder 3">
            <a:extLst>
              <a:ext uri="{FF2B5EF4-FFF2-40B4-BE49-F238E27FC236}">
                <a16:creationId xmlns:a16="http://schemas.microsoft.com/office/drawing/2014/main" id="{9AD8674C-9537-43A6-B5F4-4F577B1309EB}"/>
              </a:ext>
            </a:extLst>
          </p:cNvPr>
          <p:cNvSpPr>
            <a:spLocks noGrp="1"/>
          </p:cNvSpPr>
          <p:nvPr>
            <p:ph idx="1"/>
          </p:nvPr>
        </p:nvSpPr>
        <p:spPr/>
        <p:txBody>
          <a:bodyPr/>
          <a:lstStyle/>
          <a:p>
            <a:r>
              <a:rPr lang="en-US" dirty="0"/>
              <a:t>IPv4 has many limitations.</a:t>
            </a:r>
          </a:p>
          <a:p>
            <a:r>
              <a:rPr lang="en-US" dirty="0"/>
              <a:t>IPv6 is its eventual replacement.</a:t>
            </a:r>
          </a:p>
          <a:p>
            <a:r>
              <a:rPr lang="en-US" dirty="0"/>
              <a:t>Advantages:</a:t>
            </a:r>
          </a:p>
          <a:p>
            <a:pPr lvl="1"/>
            <a:r>
              <a:rPr lang="en-US" dirty="0"/>
              <a:t>Larger address space.</a:t>
            </a:r>
          </a:p>
          <a:p>
            <a:pPr lvl="1"/>
            <a:r>
              <a:rPr lang="en-US" dirty="0"/>
              <a:t>Built-in encryption.</a:t>
            </a:r>
          </a:p>
          <a:p>
            <a:pPr lvl="1"/>
            <a:r>
              <a:rPr lang="en-US" dirty="0"/>
              <a:t>More efficient routing.</a:t>
            </a:r>
          </a:p>
          <a:p>
            <a:r>
              <a:rPr lang="en-US" dirty="0"/>
              <a:t>Linux is fully compatible with IPv6.</a:t>
            </a:r>
          </a:p>
        </p:txBody>
      </p:sp>
    </p:spTree>
    <p:extLst>
      <p:ext uri="{BB962C8B-B14F-4D97-AF65-F5344CB8AC3E}">
        <p14:creationId xmlns:p14="http://schemas.microsoft.com/office/powerpoint/2010/main" val="23235365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7D0A1A-565B-4C37-A595-5D9E6D24AB79}"/>
              </a:ext>
            </a:extLst>
          </p:cNvPr>
          <p:cNvSpPr>
            <a:spLocks noGrp="1"/>
          </p:cNvSpPr>
          <p:nvPr>
            <p:ph type="title"/>
          </p:nvPr>
        </p:nvSpPr>
        <p:spPr>
          <a:xfrm>
            <a:off x="266701" y="75202"/>
            <a:ext cx="8530794" cy="633458"/>
          </a:xfrm>
        </p:spPr>
        <p:txBody>
          <a:bodyPr/>
          <a:lstStyle/>
          <a:p>
            <a:r>
              <a:rPr lang="en-US" dirty="0"/>
              <a:t>The </a:t>
            </a:r>
            <a:r>
              <a:rPr lang="en-US" dirty="0">
                <a:latin typeface="Cutive Mono" panose="020B0604020202020204" charset="0"/>
              </a:rPr>
              <a:t>traceroute</a:t>
            </a:r>
            <a:r>
              <a:rPr lang="en-US" dirty="0"/>
              <a:t> and </a:t>
            </a:r>
            <a:r>
              <a:rPr lang="en-US" dirty="0">
                <a:latin typeface="Cutive Mono" panose="020B0604020202020204" charset="0"/>
              </a:rPr>
              <a:t>tracepath</a:t>
            </a:r>
            <a:r>
              <a:rPr lang="en-US" dirty="0"/>
              <a:t> Commands (Slide 2 of 2)</a:t>
            </a:r>
          </a:p>
        </p:txBody>
      </p:sp>
      <p:sp>
        <p:nvSpPr>
          <p:cNvPr id="3" name="Slide Number Placeholder 2">
            <a:extLst>
              <a:ext uri="{FF2B5EF4-FFF2-40B4-BE49-F238E27FC236}">
                <a16:creationId xmlns:a16="http://schemas.microsoft.com/office/drawing/2014/main" id="{995C378A-A7AB-408C-9F31-023AA99980F0}"/>
              </a:ext>
            </a:extLst>
          </p:cNvPr>
          <p:cNvSpPr>
            <a:spLocks noGrp="1"/>
          </p:cNvSpPr>
          <p:nvPr>
            <p:ph type="sldNum" sz="quarter" idx="4"/>
          </p:nvPr>
        </p:nvSpPr>
        <p:spPr/>
        <p:txBody>
          <a:bodyPr/>
          <a:lstStyle/>
          <a:p>
            <a:fld id="{2066355A-084C-D24E-9AD2-7E4FC41EA627}" type="slidenum">
              <a:rPr lang="en-US" smtClean="0"/>
              <a:pPr/>
              <a:t>140</a:t>
            </a:fld>
            <a:endParaRPr lang="en-US" dirty="0"/>
          </a:p>
        </p:txBody>
      </p:sp>
      <p:pic>
        <p:nvPicPr>
          <p:cNvPr id="4" name="Picture 3">
            <a:extLst>
              <a:ext uri="{FF2B5EF4-FFF2-40B4-BE49-F238E27FC236}">
                <a16:creationId xmlns:a16="http://schemas.microsoft.com/office/drawing/2014/main" id="{5E873E6A-A482-412D-B670-B3DB4CDD27BA}"/>
              </a:ext>
            </a:extLst>
          </p:cNvPr>
          <p:cNvPicPr>
            <a:picLocks noChangeAspect="1"/>
          </p:cNvPicPr>
          <p:nvPr/>
        </p:nvPicPr>
        <p:blipFill>
          <a:blip r:embed="rId2"/>
          <a:stretch>
            <a:fillRect/>
          </a:stretch>
        </p:blipFill>
        <p:spPr>
          <a:xfrm>
            <a:off x="1343471" y="870562"/>
            <a:ext cx="6457059" cy="3565080"/>
          </a:xfrm>
          <a:prstGeom prst="rect">
            <a:avLst/>
          </a:prstGeom>
        </p:spPr>
      </p:pic>
    </p:spTree>
    <p:extLst>
      <p:ext uri="{BB962C8B-B14F-4D97-AF65-F5344CB8AC3E}">
        <p14:creationId xmlns:p14="http://schemas.microsoft.com/office/powerpoint/2010/main" val="12242662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A7BDF-F7EE-4120-AAF9-2CBE05DA7728}"/>
              </a:ext>
            </a:extLst>
          </p:cNvPr>
          <p:cNvSpPr>
            <a:spLocks noGrp="1"/>
          </p:cNvSpPr>
          <p:nvPr>
            <p:ph type="title"/>
          </p:nvPr>
        </p:nvSpPr>
        <p:spPr/>
        <p:txBody>
          <a:bodyPr/>
          <a:lstStyle/>
          <a:p>
            <a:r>
              <a:rPr lang="en-US" dirty="0"/>
              <a:t>The </a:t>
            </a:r>
            <a:r>
              <a:rPr lang="en-US" dirty="0">
                <a:latin typeface="Cutive Mono" panose="020B0604020202020204" charset="0"/>
              </a:rPr>
              <a:t>netstat</a:t>
            </a:r>
            <a:r>
              <a:rPr lang="en-US" dirty="0"/>
              <a:t> Command</a:t>
            </a:r>
          </a:p>
        </p:txBody>
      </p:sp>
      <p:sp>
        <p:nvSpPr>
          <p:cNvPr id="3" name="Slide Number Placeholder 2">
            <a:extLst>
              <a:ext uri="{FF2B5EF4-FFF2-40B4-BE49-F238E27FC236}">
                <a16:creationId xmlns:a16="http://schemas.microsoft.com/office/drawing/2014/main" id="{63A5D846-8E86-4CFE-949A-DD55E67949D4}"/>
              </a:ext>
            </a:extLst>
          </p:cNvPr>
          <p:cNvSpPr>
            <a:spLocks noGrp="1"/>
          </p:cNvSpPr>
          <p:nvPr>
            <p:ph type="sldNum" sz="quarter" idx="4"/>
          </p:nvPr>
        </p:nvSpPr>
        <p:spPr/>
        <p:txBody>
          <a:bodyPr/>
          <a:lstStyle/>
          <a:p>
            <a:fld id="{2066355A-084C-D24E-9AD2-7E4FC41EA627}" type="slidenum">
              <a:rPr lang="en-US" smtClean="0"/>
              <a:pPr/>
              <a:t>141</a:t>
            </a:fld>
            <a:endParaRPr lang="en-US" dirty="0"/>
          </a:p>
        </p:txBody>
      </p:sp>
      <p:sp>
        <p:nvSpPr>
          <p:cNvPr id="4" name="Content Placeholder 3">
            <a:extLst>
              <a:ext uri="{FF2B5EF4-FFF2-40B4-BE49-F238E27FC236}">
                <a16:creationId xmlns:a16="http://schemas.microsoft.com/office/drawing/2014/main" id="{90CFAEB5-1C01-43F3-B8A5-BB4B2CCD8F37}"/>
              </a:ext>
            </a:extLst>
          </p:cNvPr>
          <p:cNvSpPr>
            <a:spLocks noGrp="1"/>
          </p:cNvSpPr>
          <p:nvPr>
            <p:ph idx="1"/>
          </p:nvPr>
        </p:nvSpPr>
        <p:spPr/>
        <p:txBody>
          <a:bodyPr/>
          <a:lstStyle/>
          <a:p>
            <a:r>
              <a:rPr lang="en-US" dirty="0"/>
              <a:t>Gathers info about TCP connections on system.</a:t>
            </a:r>
          </a:p>
          <a:p>
            <a:pPr lvl="1"/>
            <a:r>
              <a:rPr lang="en-US" dirty="0"/>
              <a:t>Existing connections, listening ports, NIC info, etc.</a:t>
            </a:r>
          </a:p>
          <a:p>
            <a:r>
              <a:rPr lang="en-US" dirty="0"/>
              <a:t>Deprecated in favor of </a:t>
            </a:r>
            <a:r>
              <a:rPr lang="en-US" dirty="0">
                <a:latin typeface="Cutive Mono" panose="020B0604020202020204" charset="0"/>
              </a:rPr>
              <a:t>ss</a:t>
            </a:r>
            <a:r>
              <a:rPr lang="en-US" dirty="0"/>
              <a:t> command.</a:t>
            </a:r>
          </a:p>
        </p:txBody>
      </p:sp>
      <p:graphicFrame>
        <p:nvGraphicFramePr>
          <p:cNvPr id="5" name="Group 23">
            <a:extLst>
              <a:ext uri="{FF2B5EF4-FFF2-40B4-BE49-F238E27FC236}">
                <a16:creationId xmlns:a16="http://schemas.microsoft.com/office/drawing/2014/main" id="{4F9AE12E-56EB-4FAC-96BF-7928FFF68B2A}"/>
              </a:ext>
            </a:extLst>
          </p:cNvPr>
          <p:cNvGraphicFramePr>
            <a:graphicFrameLocks noGrp="1"/>
          </p:cNvGraphicFramePr>
          <p:nvPr>
            <p:extLst>
              <p:ext uri="{D42A27DB-BD31-4B8C-83A1-F6EECF244321}">
                <p14:modId xmlns:p14="http://schemas.microsoft.com/office/powerpoint/2010/main" val="1013959117"/>
              </p:ext>
            </p:extLst>
          </p:nvPr>
        </p:nvGraphicFramePr>
        <p:xfrm>
          <a:off x="950210" y="2248701"/>
          <a:ext cx="7239000" cy="1828800"/>
        </p:xfrm>
        <a:graphic>
          <a:graphicData uri="http://schemas.openxmlformats.org/drawingml/2006/table">
            <a:tbl>
              <a:tblPr/>
              <a:tblGrid>
                <a:gridCol w="2136547">
                  <a:extLst>
                    <a:ext uri="{9D8B030D-6E8A-4147-A177-3AD203B41FA5}">
                      <a16:colId xmlns:a16="http://schemas.microsoft.com/office/drawing/2014/main" val="20000"/>
                    </a:ext>
                  </a:extLst>
                </a:gridCol>
                <a:gridCol w="5102453">
                  <a:extLst>
                    <a:ext uri="{9D8B030D-6E8A-4147-A177-3AD203B41FA5}">
                      <a16:colId xmlns:a16="http://schemas.microsoft.com/office/drawing/2014/main" val="20001"/>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-v</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Activate verbose mode.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-i [interface]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Display info about all network interfaces or interface specified.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Continuously print info every second.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Show only what ports are being listened 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702292769"/>
                  </a:ext>
                </a:extLst>
              </a:tr>
            </a:tbl>
          </a:graphicData>
        </a:graphic>
      </p:graphicFrame>
    </p:spTree>
    <p:extLst>
      <p:ext uri="{BB962C8B-B14F-4D97-AF65-F5344CB8AC3E}">
        <p14:creationId xmlns:p14="http://schemas.microsoft.com/office/powerpoint/2010/main" val="21612759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D6D2C-C015-47E0-AB5D-8D3EDFBC4406}"/>
              </a:ext>
            </a:extLst>
          </p:cNvPr>
          <p:cNvSpPr>
            <a:spLocks noGrp="1"/>
          </p:cNvSpPr>
          <p:nvPr>
            <p:ph type="title"/>
          </p:nvPr>
        </p:nvSpPr>
        <p:spPr/>
        <p:txBody>
          <a:bodyPr/>
          <a:lstStyle/>
          <a:p>
            <a:r>
              <a:rPr lang="en-US" dirty="0"/>
              <a:t>The </a:t>
            </a:r>
            <a:r>
              <a:rPr lang="en-US" dirty="0">
                <a:latin typeface="Cutive Mono" panose="020B0604020202020204" charset="0"/>
              </a:rPr>
              <a:t>ss</a:t>
            </a:r>
            <a:r>
              <a:rPr lang="en-US" dirty="0"/>
              <a:t> Command (Slides 1 of 2)</a:t>
            </a:r>
          </a:p>
        </p:txBody>
      </p:sp>
      <p:sp>
        <p:nvSpPr>
          <p:cNvPr id="3" name="Slide Number Placeholder 2">
            <a:extLst>
              <a:ext uri="{FF2B5EF4-FFF2-40B4-BE49-F238E27FC236}">
                <a16:creationId xmlns:a16="http://schemas.microsoft.com/office/drawing/2014/main" id="{2348BB47-1364-45EF-A6C6-B084E1043DBF}"/>
              </a:ext>
            </a:extLst>
          </p:cNvPr>
          <p:cNvSpPr>
            <a:spLocks noGrp="1"/>
          </p:cNvSpPr>
          <p:nvPr>
            <p:ph type="sldNum" sz="quarter" idx="4"/>
          </p:nvPr>
        </p:nvSpPr>
        <p:spPr/>
        <p:txBody>
          <a:bodyPr/>
          <a:lstStyle/>
          <a:p>
            <a:fld id="{2066355A-084C-D24E-9AD2-7E4FC41EA627}" type="slidenum">
              <a:rPr lang="en-US" smtClean="0"/>
              <a:pPr/>
              <a:t>142</a:t>
            </a:fld>
            <a:endParaRPr lang="en-US" dirty="0"/>
          </a:p>
        </p:txBody>
      </p:sp>
      <p:sp>
        <p:nvSpPr>
          <p:cNvPr id="4" name="Content Placeholder 3">
            <a:extLst>
              <a:ext uri="{FF2B5EF4-FFF2-40B4-BE49-F238E27FC236}">
                <a16:creationId xmlns:a16="http://schemas.microsoft.com/office/drawing/2014/main" id="{BA7D2BBB-CD4C-48A0-A823-C37811C01DFA}"/>
              </a:ext>
            </a:extLst>
          </p:cNvPr>
          <p:cNvSpPr>
            <a:spLocks noGrp="1"/>
          </p:cNvSpPr>
          <p:nvPr>
            <p:ph idx="1"/>
          </p:nvPr>
        </p:nvSpPr>
        <p:spPr/>
        <p:txBody>
          <a:bodyPr/>
          <a:lstStyle/>
          <a:p>
            <a:r>
              <a:rPr lang="en-US" dirty="0"/>
              <a:t>Similar to </a:t>
            </a:r>
            <a:r>
              <a:rPr lang="en-US" dirty="0">
                <a:latin typeface="Cutive Mono" panose="020B0604020202020204" charset="0"/>
              </a:rPr>
              <a:t>netstat</a:t>
            </a:r>
            <a:r>
              <a:rPr lang="en-US" dirty="0"/>
              <a:t> but with simpler output/syntax.</a:t>
            </a:r>
          </a:p>
          <a:p>
            <a:r>
              <a:rPr lang="en-US" dirty="0"/>
              <a:t>Can gather info on TCP connections.</a:t>
            </a:r>
          </a:p>
          <a:p>
            <a:r>
              <a:rPr lang="en-US" dirty="0"/>
              <a:t>Can gather info on clients that are connected.</a:t>
            </a:r>
          </a:p>
        </p:txBody>
      </p:sp>
      <p:graphicFrame>
        <p:nvGraphicFramePr>
          <p:cNvPr id="5" name="Group 23">
            <a:extLst>
              <a:ext uri="{FF2B5EF4-FFF2-40B4-BE49-F238E27FC236}">
                <a16:creationId xmlns:a16="http://schemas.microsoft.com/office/drawing/2014/main" id="{8A3CA03B-F7DB-4219-9121-4C09319B8726}"/>
              </a:ext>
            </a:extLst>
          </p:cNvPr>
          <p:cNvGraphicFramePr>
            <a:graphicFrameLocks noGrp="1"/>
          </p:cNvGraphicFramePr>
          <p:nvPr>
            <p:extLst>
              <p:ext uri="{D42A27DB-BD31-4B8C-83A1-F6EECF244321}">
                <p14:modId xmlns:p14="http://schemas.microsoft.com/office/powerpoint/2010/main" val="3968226406"/>
              </p:ext>
            </p:extLst>
          </p:nvPr>
        </p:nvGraphicFramePr>
        <p:xfrm>
          <a:off x="1527583" y="2519413"/>
          <a:ext cx="6084253" cy="1463040"/>
        </p:xfrm>
        <a:graphic>
          <a:graphicData uri="http://schemas.openxmlformats.org/drawingml/2006/table">
            <a:tbl>
              <a:tblPr/>
              <a:tblGrid>
                <a:gridCol w="1795730">
                  <a:extLst>
                    <a:ext uri="{9D8B030D-6E8A-4147-A177-3AD203B41FA5}">
                      <a16:colId xmlns:a16="http://schemas.microsoft.com/office/drawing/2014/main" val="20000"/>
                    </a:ext>
                  </a:extLst>
                </a:gridCol>
                <a:gridCol w="4288523">
                  <a:extLst>
                    <a:ext uri="{9D8B030D-6E8A-4147-A177-3AD203B41FA5}">
                      <a16:colId xmlns:a16="http://schemas.microsoft.com/office/drawing/2014/main" val="20001"/>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Show currently listening sockets.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dst {host}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Show whether host is connected and its stats.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-i</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Show only what ports are being listened 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702292769"/>
                  </a:ext>
                </a:extLst>
              </a:tr>
            </a:tbl>
          </a:graphicData>
        </a:graphic>
      </p:graphicFrame>
    </p:spTree>
    <p:extLst>
      <p:ext uri="{BB962C8B-B14F-4D97-AF65-F5344CB8AC3E}">
        <p14:creationId xmlns:p14="http://schemas.microsoft.com/office/powerpoint/2010/main" val="7164234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F50138-C4E3-43EB-8649-5A2469E5CA10}"/>
              </a:ext>
            </a:extLst>
          </p:cNvPr>
          <p:cNvSpPr>
            <a:spLocks noGrp="1"/>
          </p:cNvSpPr>
          <p:nvPr>
            <p:ph type="title"/>
          </p:nvPr>
        </p:nvSpPr>
        <p:spPr/>
        <p:txBody>
          <a:bodyPr/>
          <a:lstStyle/>
          <a:p>
            <a:r>
              <a:rPr lang="en-US" dirty="0"/>
              <a:t>The </a:t>
            </a:r>
            <a:r>
              <a:rPr lang="en-US" dirty="0">
                <a:latin typeface="Cutive Mono" panose="020B0604020202020204" charset="0"/>
              </a:rPr>
              <a:t>ss</a:t>
            </a:r>
            <a:r>
              <a:rPr lang="en-US" dirty="0"/>
              <a:t> Command (Slides 2 of 2)</a:t>
            </a:r>
          </a:p>
        </p:txBody>
      </p:sp>
      <p:sp>
        <p:nvSpPr>
          <p:cNvPr id="3" name="Slide Number Placeholder 2">
            <a:extLst>
              <a:ext uri="{FF2B5EF4-FFF2-40B4-BE49-F238E27FC236}">
                <a16:creationId xmlns:a16="http://schemas.microsoft.com/office/drawing/2014/main" id="{9352B796-B590-41A9-AB50-016DD5C452AC}"/>
              </a:ext>
            </a:extLst>
          </p:cNvPr>
          <p:cNvSpPr>
            <a:spLocks noGrp="1"/>
          </p:cNvSpPr>
          <p:nvPr>
            <p:ph type="sldNum" sz="quarter" idx="4"/>
          </p:nvPr>
        </p:nvSpPr>
        <p:spPr/>
        <p:txBody>
          <a:bodyPr/>
          <a:lstStyle/>
          <a:p>
            <a:fld id="{2066355A-084C-D24E-9AD2-7E4FC41EA627}" type="slidenum">
              <a:rPr lang="en-US" smtClean="0"/>
              <a:pPr/>
              <a:t>143</a:t>
            </a:fld>
            <a:endParaRPr lang="en-US" dirty="0"/>
          </a:p>
        </p:txBody>
      </p:sp>
      <p:pic>
        <p:nvPicPr>
          <p:cNvPr id="4" name="Picture 3">
            <a:extLst>
              <a:ext uri="{FF2B5EF4-FFF2-40B4-BE49-F238E27FC236}">
                <a16:creationId xmlns:a16="http://schemas.microsoft.com/office/drawing/2014/main" id="{7C3396DA-F115-49AC-87B3-C0DA73083932}"/>
              </a:ext>
            </a:extLst>
          </p:cNvPr>
          <p:cNvPicPr>
            <a:picLocks noChangeAspect="1"/>
          </p:cNvPicPr>
          <p:nvPr/>
        </p:nvPicPr>
        <p:blipFill>
          <a:blip r:embed="rId2"/>
          <a:stretch>
            <a:fillRect/>
          </a:stretch>
        </p:blipFill>
        <p:spPr>
          <a:xfrm>
            <a:off x="1224343" y="723437"/>
            <a:ext cx="6695315" cy="3696626"/>
          </a:xfrm>
          <a:prstGeom prst="rect">
            <a:avLst/>
          </a:prstGeom>
        </p:spPr>
      </p:pic>
    </p:spTree>
    <p:extLst>
      <p:ext uri="{BB962C8B-B14F-4D97-AF65-F5344CB8AC3E}">
        <p14:creationId xmlns:p14="http://schemas.microsoft.com/office/powerpoint/2010/main" val="20744472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EF3D-A89B-4D04-8CD3-D9BC4F085728}"/>
              </a:ext>
            </a:extLst>
          </p:cNvPr>
          <p:cNvSpPr>
            <a:spLocks noGrp="1"/>
          </p:cNvSpPr>
          <p:nvPr>
            <p:ph type="title"/>
          </p:nvPr>
        </p:nvSpPr>
        <p:spPr/>
        <p:txBody>
          <a:bodyPr/>
          <a:lstStyle/>
          <a:p>
            <a:r>
              <a:rPr lang="en-US" dirty="0"/>
              <a:t>The </a:t>
            </a:r>
            <a:r>
              <a:rPr lang="en-US" dirty="0">
                <a:latin typeface="Cutive Mono" panose="020B0604020202020204" charset="0"/>
              </a:rPr>
              <a:t>dig</a:t>
            </a:r>
            <a:r>
              <a:rPr lang="en-US" dirty="0"/>
              <a:t>, </a:t>
            </a:r>
            <a:r>
              <a:rPr lang="en-US" dirty="0">
                <a:latin typeface="Cutive Mono" panose="020B0604020202020204" charset="0"/>
              </a:rPr>
              <a:t>nslookup</a:t>
            </a:r>
            <a:r>
              <a:rPr lang="en-US" dirty="0"/>
              <a:t>, and </a:t>
            </a:r>
            <a:r>
              <a:rPr lang="en-US" dirty="0">
                <a:latin typeface="Cutive Mono" panose="020B0604020202020204" charset="0"/>
              </a:rPr>
              <a:t>host</a:t>
            </a:r>
            <a:r>
              <a:rPr lang="en-US" dirty="0"/>
              <a:t> Commands</a:t>
            </a:r>
          </a:p>
        </p:txBody>
      </p:sp>
      <p:sp>
        <p:nvSpPr>
          <p:cNvPr id="3" name="Slide Number Placeholder 2">
            <a:extLst>
              <a:ext uri="{FF2B5EF4-FFF2-40B4-BE49-F238E27FC236}">
                <a16:creationId xmlns:a16="http://schemas.microsoft.com/office/drawing/2014/main" id="{4B8F83FF-5F4D-48C7-92A2-F28DC65E1D08}"/>
              </a:ext>
            </a:extLst>
          </p:cNvPr>
          <p:cNvSpPr>
            <a:spLocks noGrp="1"/>
          </p:cNvSpPr>
          <p:nvPr>
            <p:ph type="sldNum" sz="quarter" idx="4"/>
          </p:nvPr>
        </p:nvSpPr>
        <p:spPr/>
        <p:txBody>
          <a:bodyPr/>
          <a:lstStyle/>
          <a:p>
            <a:fld id="{2066355A-084C-D24E-9AD2-7E4FC41EA627}" type="slidenum">
              <a:rPr lang="en-US" smtClean="0"/>
              <a:pPr/>
              <a:t>144</a:t>
            </a:fld>
            <a:endParaRPr lang="en-US" dirty="0"/>
          </a:p>
        </p:txBody>
      </p:sp>
      <p:sp>
        <p:nvSpPr>
          <p:cNvPr id="4" name="Content Placeholder 3">
            <a:extLst>
              <a:ext uri="{FF2B5EF4-FFF2-40B4-BE49-F238E27FC236}">
                <a16:creationId xmlns:a16="http://schemas.microsoft.com/office/drawing/2014/main" id="{383B3EBF-ABB0-4028-83DA-C7FEEC8564D9}"/>
              </a:ext>
            </a:extLst>
          </p:cNvPr>
          <p:cNvSpPr>
            <a:spLocks noGrp="1"/>
          </p:cNvSpPr>
          <p:nvPr>
            <p:ph idx="1"/>
          </p:nvPr>
        </p:nvSpPr>
        <p:spPr/>
        <p:txBody>
          <a:bodyPr/>
          <a:lstStyle/>
          <a:p>
            <a:r>
              <a:rPr lang="en-US" dirty="0"/>
              <a:t>All used to test name resolution.</a:t>
            </a:r>
          </a:p>
        </p:txBody>
      </p:sp>
      <p:graphicFrame>
        <p:nvGraphicFramePr>
          <p:cNvPr id="5" name="Group 23">
            <a:extLst>
              <a:ext uri="{FF2B5EF4-FFF2-40B4-BE49-F238E27FC236}">
                <a16:creationId xmlns:a16="http://schemas.microsoft.com/office/drawing/2014/main" id="{0EDE6CBD-3550-47B9-81AF-16B162862DB0}"/>
              </a:ext>
            </a:extLst>
          </p:cNvPr>
          <p:cNvGraphicFramePr>
            <a:graphicFrameLocks noGrp="1"/>
          </p:cNvGraphicFramePr>
          <p:nvPr>
            <p:extLst>
              <p:ext uri="{D42A27DB-BD31-4B8C-83A1-F6EECF244321}">
                <p14:modId xmlns:p14="http://schemas.microsoft.com/office/powerpoint/2010/main" val="362116956"/>
              </p:ext>
            </p:extLst>
          </p:nvPr>
        </p:nvGraphicFramePr>
        <p:xfrm>
          <a:off x="1527583" y="1749158"/>
          <a:ext cx="6084253" cy="2029968"/>
        </p:xfrm>
        <a:graphic>
          <a:graphicData uri="http://schemas.openxmlformats.org/drawingml/2006/table">
            <a:tbl>
              <a:tblPr/>
              <a:tblGrid>
                <a:gridCol w="1384058">
                  <a:extLst>
                    <a:ext uri="{9D8B030D-6E8A-4147-A177-3AD203B41FA5}">
                      <a16:colId xmlns:a16="http://schemas.microsoft.com/office/drawing/2014/main" val="20000"/>
                    </a:ext>
                  </a:extLst>
                </a:gridCol>
                <a:gridCol w="4700195">
                  <a:extLst>
                    <a:ext uri="{9D8B030D-6E8A-4147-A177-3AD203B41FA5}">
                      <a16:colId xmlns:a16="http://schemas.microsoft.com/office/drawing/2014/main" val="20001"/>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dig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Outputs IP address mapped to domain, answering DNS server, and time taken to receive answer.</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Example: </a:t>
                      </a:r>
                      <a:r>
                        <a:rPr kumimoji="0" lang="en-US" sz="1200" b="0" i="0" u="none" strike="noStrike" cap="none" normalizeH="0" baseline="0" dirty="0">
                          <a:ln>
                            <a:noFill/>
                          </a:ln>
                          <a:solidFill>
                            <a:srgbClr val="45545F"/>
                          </a:solidFill>
                          <a:effectLst/>
                          <a:latin typeface="Cutive Mono" panose="020B0604020202020204" charset="0"/>
                          <a:cs typeface="Calibri"/>
                        </a:rPr>
                        <a:t>dig @{IP address} {domain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nslookup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Has interactive and non-interactive mode.</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Example: </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nslookup {domain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host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Simple tool.</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Example: </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host {domain name} {IP address}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702292769"/>
                  </a:ext>
                </a:extLst>
              </a:tr>
            </a:tbl>
          </a:graphicData>
        </a:graphic>
      </p:graphicFrame>
    </p:spTree>
    <p:extLst>
      <p:ext uri="{BB962C8B-B14F-4D97-AF65-F5344CB8AC3E}">
        <p14:creationId xmlns:p14="http://schemas.microsoft.com/office/powerpoint/2010/main" val="36383170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017A2-FAE5-44BB-8A4E-4CE7CEFD5D22}"/>
              </a:ext>
            </a:extLst>
          </p:cNvPr>
          <p:cNvSpPr>
            <a:spLocks noGrp="1"/>
          </p:cNvSpPr>
          <p:nvPr>
            <p:ph type="title"/>
          </p:nvPr>
        </p:nvSpPr>
        <p:spPr/>
        <p:txBody>
          <a:bodyPr/>
          <a:lstStyle/>
          <a:p>
            <a:r>
              <a:rPr lang="en-US" dirty="0"/>
              <a:t>The </a:t>
            </a:r>
            <a:r>
              <a:rPr lang="en-US" dirty="0">
                <a:latin typeface="Cutive Mono" panose="020B0604020202020204" charset="0"/>
              </a:rPr>
              <a:t>ip</a:t>
            </a:r>
            <a:r>
              <a:rPr lang="en-US" dirty="0"/>
              <a:t> Command for Troubleshooting</a:t>
            </a:r>
          </a:p>
        </p:txBody>
      </p:sp>
      <p:sp>
        <p:nvSpPr>
          <p:cNvPr id="3" name="Slide Number Placeholder 2">
            <a:extLst>
              <a:ext uri="{FF2B5EF4-FFF2-40B4-BE49-F238E27FC236}">
                <a16:creationId xmlns:a16="http://schemas.microsoft.com/office/drawing/2014/main" id="{AC712DF7-617A-4B31-8968-259D1E948176}"/>
              </a:ext>
            </a:extLst>
          </p:cNvPr>
          <p:cNvSpPr>
            <a:spLocks noGrp="1"/>
          </p:cNvSpPr>
          <p:nvPr>
            <p:ph type="sldNum" sz="quarter" idx="4"/>
          </p:nvPr>
        </p:nvSpPr>
        <p:spPr/>
        <p:txBody>
          <a:bodyPr/>
          <a:lstStyle/>
          <a:p>
            <a:fld id="{2066355A-084C-D24E-9AD2-7E4FC41EA627}" type="slidenum">
              <a:rPr lang="en-US" smtClean="0"/>
              <a:pPr/>
              <a:t>145</a:t>
            </a:fld>
            <a:endParaRPr lang="en-US" dirty="0"/>
          </a:p>
        </p:txBody>
      </p:sp>
      <p:sp>
        <p:nvSpPr>
          <p:cNvPr id="4" name="Content Placeholder 3">
            <a:extLst>
              <a:ext uri="{FF2B5EF4-FFF2-40B4-BE49-F238E27FC236}">
                <a16:creationId xmlns:a16="http://schemas.microsoft.com/office/drawing/2014/main" id="{C36DA8A6-A125-4213-9B0C-751F77321493}"/>
              </a:ext>
            </a:extLst>
          </p:cNvPr>
          <p:cNvSpPr>
            <a:spLocks noGrp="1"/>
          </p:cNvSpPr>
          <p:nvPr>
            <p:ph idx="1"/>
          </p:nvPr>
        </p:nvSpPr>
        <p:spPr/>
        <p:txBody>
          <a:bodyPr/>
          <a:lstStyle/>
          <a:p>
            <a:r>
              <a:rPr lang="en-US" dirty="0"/>
              <a:t>Use </a:t>
            </a:r>
            <a:r>
              <a:rPr lang="en-US" dirty="0">
                <a:latin typeface="Cutive Mono" panose="020B0604020202020204" charset="0"/>
              </a:rPr>
              <a:t>ip addr</a:t>
            </a:r>
            <a:r>
              <a:rPr lang="en-US" dirty="0"/>
              <a:t> to verify network configuration is accurate.</a:t>
            </a:r>
          </a:p>
          <a:p>
            <a:pPr lvl="1"/>
            <a:r>
              <a:rPr lang="en-US" dirty="0"/>
              <a:t>Link-local address indicates misconfiguration.</a:t>
            </a:r>
          </a:p>
          <a:p>
            <a:r>
              <a:rPr lang="en-US" dirty="0"/>
              <a:t>Check NIC's status as either up or down.</a:t>
            </a:r>
          </a:p>
          <a:p>
            <a:r>
              <a:rPr lang="en-US" dirty="0"/>
              <a:t>Use </a:t>
            </a:r>
            <a:r>
              <a:rPr lang="en-US" dirty="0">
                <a:latin typeface="Cutive Mono" panose="020B0604020202020204" charset="0"/>
              </a:rPr>
              <a:t>-s</a:t>
            </a:r>
            <a:r>
              <a:rPr lang="en-US" dirty="0"/>
              <a:t> option to view connection usage stats.</a:t>
            </a:r>
          </a:p>
        </p:txBody>
      </p:sp>
    </p:spTree>
    <p:extLst>
      <p:ext uri="{BB962C8B-B14F-4D97-AF65-F5344CB8AC3E}">
        <p14:creationId xmlns:p14="http://schemas.microsoft.com/office/powerpoint/2010/main" val="39830400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2C5B9-3D5E-4578-8B24-41B90343BCDB}"/>
              </a:ext>
            </a:extLst>
          </p:cNvPr>
          <p:cNvSpPr>
            <a:spLocks noGrp="1"/>
          </p:cNvSpPr>
          <p:nvPr>
            <p:ph type="title"/>
          </p:nvPr>
        </p:nvSpPr>
        <p:spPr/>
        <p:txBody>
          <a:bodyPr/>
          <a:lstStyle/>
          <a:p>
            <a:r>
              <a:rPr lang="en-US" dirty="0"/>
              <a:t>The </a:t>
            </a:r>
            <a:r>
              <a:rPr lang="en-US" dirty="0">
                <a:latin typeface="Cutive Mono" panose="020B0604020202020204" charset="0"/>
              </a:rPr>
              <a:t>route</a:t>
            </a:r>
            <a:r>
              <a:rPr lang="en-US" dirty="0"/>
              <a:t> Command (Slide 1 of 2)</a:t>
            </a:r>
          </a:p>
        </p:txBody>
      </p:sp>
      <p:sp>
        <p:nvSpPr>
          <p:cNvPr id="3" name="Slide Number Placeholder 2">
            <a:extLst>
              <a:ext uri="{FF2B5EF4-FFF2-40B4-BE49-F238E27FC236}">
                <a16:creationId xmlns:a16="http://schemas.microsoft.com/office/drawing/2014/main" id="{C4CAC90D-D7BA-450E-A7EE-E2BAA1C4DD93}"/>
              </a:ext>
            </a:extLst>
          </p:cNvPr>
          <p:cNvSpPr>
            <a:spLocks noGrp="1"/>
          </p:cNvSpPr>
          <p:nvPr>
            <p:ph type="sldNum" sz="quarter" idx="4"/>
          </p:nvPr>
        </p:nvSpPr>
        <p:spPr/>
        <p:txBody>
          <a:bodyPr/>
          <a:lstStyle/>
          <a:p>
            <a:fld id="{2066355A-084C-D24E-9AD2-7E4FC41EA627}" type="slidenum">
              <a:rPr lang="en-US" smtClean="0"/>
              <a:pPr/>
              <a:t>146</a:t>
            </a:fld>
            <a:endParaRPr lang="en-US" dirty="0"/>
          </a:p>
        </p:txBody>
      </p:sp>
      <p:sp>
        <p:nvSpPr>
          <p:cNvPr id="4" name="Content Placeholder 3">
            <a:extLst>
              <a:ext uri="{FF2B5EF4-FFF2-40B4-BE49-F238E27FC236}">
                <a16:creationId xmlns:a16="http://schemas.microsoft.com/office/drawing/2014/main" id="{932BF0A6-74ED-4DBC-A73D-863B05FF2544}"/>
              </a:ext>
            </a:extLst>
          </p:cNvPr>
          <p:cNvSpPr>
            <a:spLocks noGrp="1"/>
          </p:cNvSpPr>
          <p:nvPr>
            <p:ph idx="1"/>
          </p:nvPr>
        </p:nvSpPr>
        <p:spPr/>
        <p:txBody>
          <a:bodyPr/>
          <a:lstStyle/>
          <a:p>
            <a:r>
              <a:rPr lang="en-US" dirty="0"/>
              <a:t>Linux can be configured as a router.</a:t>
            </a:r>
          </a:p>
          <a:p>
            <a:pPr lvl="1"/>
            <a:r>
              <a:rPr lang="en-US" dirty="0"/>
              <a:t>Includes routing table entries.</a:t>
            </a:r>
          </a:p>
          <a:p>
            <a:r>
              <a:rPr lang="en-US" dirty="0">
                <a:latin typeface="Cutive Mono" panose="020B0604020202020204" charset="0"/>
              </a:rPr>
              <a:t>route</a:t>
            </a:r>
            <a:r>
              <a:rPr lang="en-US" dirty="0"/>
              <a:t> command displays and manages routing table.</a:t>
            </a:r>
          </a:p>
        </p:txBody>
      </p:sp>
      <p:graphicFrame>
        <p:nvGraphicFramePr>
          <p:cNvPr id="5" name="Group 23">
            <a:extLst>
              <a:ext uri="{FF2B5EF4-FFF2-40B4-BE49-F238E27FC236}">
                <a16:creationId xmlns:a16="http://schemas.microsoft.com/office/drawing/2014/main" id="{EBEC3A08-8CE0-4F91-8E0D-50BE8DDCCBDB}"/>
              </a:ext>
            </a:extLst>
          </p:cNvPr>
          <p:cNvGraphicFramePr>
            <a:graphicFrameLocks noGrp="1"/>
          </p:cNvGraphicFramePr>
          <p:nvPr>
            <p:extLst>
              <p:ext uri="{D42A27DB-BD31-4B8C-83A1-F6EECF244321}">
                <p14:modId xmlns:p14="http://schemas.microsoft.com/office/powerpoint/2010/main" val="3008227715"/>
              </p:ext>
            </p:extLst>
          </p:nvPr>
        </p:nvGraphicFramePr>
        <p:xfrm>
          <a:off x="920542" y="2519413"/>
          <a:ext cx="7298336" cy="1463040"/>
        </p:xfrm>
        <a:graphic>
          <a:graphicData uri="http://schemas.openxmlformats.org/drawingml/2006/table">
            <a:tbl>
              <a:tblPr/>
              <a:tblGrid>
                <a:gridCol w="3509638">
                  <a:extLst>
                    <a:ext uri="{9D8B030D-6E8A-4147-A177-3AD203B41FA5}">
                      <a16:colId xmlns:a16="http://schemas.microsoft.com/office/drawing/2014/main" val="20000"/>
                    </a:ext>
                  </a:extLst>
                </a:gridCol>
                <a:gridCol w="3788698">
                  <a:extLst>
                    <a:ext uri="{9D8B030D-6E8A-4147-A177-3AD203B41FA5}">
                      <a16:colId xmlns:a16="http://schemas.microsoft.com/office/drawing/2014/main" val="20001"/>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route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View current routing table.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route add default gw {IP address}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Configure default gateway by IP address.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route add –host {IP address} reject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Filter traffic based on specified IP address.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702292769"/>
                  </a:ext>
                </a:extLst>
              </a:tr>
            </a:tbl>
          </a:graphicData>
        </a:graphic>
      </p:graphicFrame>
    </p:spTree>
    <p:extLst>
      <p:ext uri="{BB962C8B-B14F-4D97-AF65-F5344CB8AC3E}">
        <p14:creationId xmlns:p14="http://schemas.microsoft.com/office/powerpoint/2010/main" val="16490993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84EB80-48FA-4C2C-AD08-75C8192665B3}"/>
              </a:ext>
            </a:extLst>
          </p:cNvPr>
          <p:cNvSpPr>
            <a:spLocks noGrp="1"/>
          </p:cNvSpPr>
          <p:nvPr>
            <p:ph type="title"/>
          </p:nvPr>
        </p:nvSpPr>
        <p:spPr/>
        <p:txBody>
          <a:bodyPr/>
          <a:lstStyle/>
          <a:p>
            <a:r>
              <a:rPr lang="en-US" dirty="0"/>
              <a:t>The </a:t>
            </a:r>
            <a:r>
              <a:rPr lang="en-US" dirty="0">
                <a:latin typeface="Cutive Mono" panose="020B0604020202020204" charset="0"/>
              </a:rPr>
              <a:t>route</a:t>
            </a:r>
            <a:r>
              <a:rPr lang="en-US" dirty="0"/>
              <a:t> Command (Slide 2 of 2)</a:t>
            </a:r>
          </a:p>
        </p:txBody>
      </p:sp>
      <p:sp>
        <p:nvSpPr>
          <p:cNvPr id="3" name="Slide Number Placeholder 2">
            <a:extLst>
              <a:ext uri="{FF2B5EF4-FFF2-40B4-BE49-F238E27FC236}">
                <a16:creationId xmlns:a16="http://schemas.microsoft.com/office/drawing/2014/main" id="{FEB94CD0-E330-4261-814B-9A509D521EF7}"/>
              </a:ext>
            </a:extLst>
          </p:cNvPr>
          <p:cNvSpPr>
            <a:spLocks noGrp="1"/>
          </p:cNvSpPr>
          <p:nvPr>
            <p:ph type="sldNum" sz="quarter" idx="4"/>
          </p:nvPr>
        </p:nvSpPr>
        <p:spPr/>
        <p:txBody>
          <a:bodyPr/>
          <a:lstStyle/>
          <a:p>
            <a:fld id="{2066355A-084C-D24E-9AD2-7E4FC41EA627}" type="slidenum">
              <a:rPr lang="en-US" smtClean="0"/>
              <a:pPr/>
              <a:t>147</a:t>
            </a:fld>
            <a:endParaRPr lang="en-US" dirty="0"/>
          </a:p>
        </p:txBody>
      </p:sp>
      <p:pic>
        <p:nvPicPr>
          <p:cNvPr id="4" name="Picture 3">
            <a:extLst>
              <a:ext uri="{FF2B5EF4-FFF2-40B4-BE49-F238E27FC236}">
                <a16:creationId xmlns:a16="http://schemas.microsoft.com/office/drawing/2014/main" id="{0AD8D444-8391-413D-A047-229763B9F880}"/>
              </a:ext>
            </a:extLst>
          </p:cNvPr>
          <p:cNvPicPr>
            <a:picLocks noChangeAspect="1"/>
          </p:cNvPicPr>
          <p:nvPr/>
        </p:nvPicPr>
        <p:blipFill>
          <a:blip r:embed="rId2"/>
          <a:stretch>
            <a:fillRect/>
          </a:stretch>
        </p:blipFill>
        <p:spPr>
          <a:xfrm>
            <a:off x="1278095" y="822436"/>
            <a:ext cx="6587810" cy="3637270"/>
          </a:xfrm>
          <a:prstGeom prst="rect">
            <a:avLst/>
          </a:prstGeom>
        </p:spPr>
      </p:pic>
    </p:spTree>
    <p:extLst>
      <p:ext uri="{BB962C8B-B14F-4D97-AF65-F5344CB8AC3E}">
        <p14:creationId xmlns:p14="http://schemas.microsoft.com/office/powerpoint/2010/main" val="33365188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ACBE-6576-4884-A20A-2A8328C7A961}"/>
              </a:ext>
            </a:extLst>
          </p:cNvPr>
          <p:cNvSpPr>
            <a:spLocks noGrp="1"/>
          </p:cNvSpPr>
          <p:nvPr>
            <p:ph type="title"/>
          </p:nvPr>
        </p:nvSpPr>
        <p:spPr/>
        <p:txBody>
          <a:bodyPr/>
          <a:lstStyle/>
          <a:p>
            <a:r>
              <a:rPr lang="en-US" dirty="0"/>
              <a:t>The </a:t>
            </a:r>
            <a:r>
              <a:rPr lang="en-US" dirty="0">
                <a:latin typeface="Cutive Mono" panose="020B0604020202020204" charset="0"/>
              </a:rPr>
              <a:t>nmap</a:t>
            </a:r>
            <a:r>
              <a:rPr lang="en-US" dirty="0"/>
              <a:t> Command (Slide 1 of 2)</a:t>
            </a:r>
          </a:p>
        </p:txBody>
      </p:sp>
      <p:sp>
        <p:nvSpPr>
          <p:cNvPr id="3" name="Slide Number Placeholder 2">
            <a:extLst>
              <a:ext uri="{FF2B5EF4-FFF2-40B4-BE49-F238E27FC236}">
                <a16:creationId xmlns:a16="http://schemas.microsoft.com/office/drawing/2014/main" id="{776FBDB1-6D8C-4FEA-8353-A6D924AFCA43}"/>
              </a:ext>
            </a:extLst>
          </p:cNvPr>
          <p:cNvSpPr>
            <a:spLocks noGrp="1"/>
          </p:cNvSpPr>
          <p:nvPr>
            <p:ph type="sldNum" sz="quarter" idx="4"/>
          </p:nvPr>
        </p:nvSpPr>
        <p:spPr/>
        <p:txBody>
          <a:bodyPr/>
          <a:lstStyle/>
          <a:p>
            <a:fld id="{2066355A-084C-D24E-9AD2-7E4FC41EA627}" type="slidenum">
              <a:rPr lang="en-US" smtClean="0"/>
              <a:pPr/>
              <a:t>148</a:t>
            </a:fld>
            <a:endParaRPr lang="en-US" dirty="0"/>
          </a:p>
        </p:txBody>
      </p:sp>
      <p:sp>
        <p:nvSpPr>
          <p:cNvPr id="4" name="Content Placeholder 3">
            <a:extLst>
              <a:ext uri="{FF2B5EF4-FFF2-40B4-BE49-F238E27FC236}">
                <a16:creationId xmlns:a16="http://schemas.microsoft.com/office/drawing/2014/main" id="{5EB0A5E3-7B76-4536-ABFC-B8694379D307}"/>
              </a:ext>
            </a:extLst>
          </p:cNvPr>
          <p:cNvSpPr>
            <a:spLocks noGrp="1"/>
          </p:cNvSpPr>
          <p:nvPr>
            <p:ph idx="1"/>
          </p:nvPr>
        </p:nvSpPr>
        <p:spPr/>
        <p:txBody>
          <a:bodyPr/>
          <a:lstStyle/>
          <a:p>
            <a:r>
              <a:rPr lang="en-US" dirty="0"/>
              <a:t>Maps a network environment.</a:t>
            </a:r>
          </a:p>
          <a:p>
            <a:r>
              <a:rPr lang="en-US" dirty="0"/>
              <a:t>Identifies nodes and reports OS, service info, addresses, and much more.</a:t>
            </a:r>
          </a:p>
          <a:p>
            <a:r>
              <a:rPr lang="en-US" dirty="0"/>
              <a:t>Has many options.</a:t>
            </a:r>
          </a:p>
          <a:p>
            <a:r>
              <a:rPr lang="en-US" dirty="0"/>
              <a:t>GUI version called Zenmap.</a:t>
            </a:r>
          </a:p>
          <a:p>
            <a:r>
              <a:rPr lang="en-US" dirty="0"/>
              <a:t>Can audit/document network.</a:t>
            </a:r>
          </a:p>
          <a:p>
            <a:pPr lvl="1"/>
            <a:r>
              <a:rPr lang="en-US" dirty="0"/>
              <a:t>Vital in troubleshooting.</a:t>
            </a:r>
          </a:p>
          <a:p>
            <a:r>
              <a:rPr lang="en-US" dirty="0"/>
              <a:t>Troubleshooting example:</a:t>
            </a:r>
          </a:p>
          <a:p>
            <a:pPr marL="685800" lvl="1" indent="-342900">
              <a:buFont typeface="+mj-lt"/>
              <a:buAutoNum type="arabicPeriod"/>
            </a:pPr>
            <a:r>
              <a:rPr lang="en-US" dirty="0">
                <a:latin typeface="Cutive Mono" panose="020B0604020202020204" charset="0"/>
              </a:rPr>
              <a:t>ip addr</a:t>
            </a:r>
          </a:p>
          <a:p>
            <a:pPr marL="685800" lvl="1" indent="-342900">
              <a:buFont typeface="+mj-lt"/>
              <a:buAutoNum type="arabicPeriod"/>
            </a:pPr>
            <a:r>
              <a:rPr lang="en-US" dirty="0">
                <a:latin typeface="Cutive Mono" panose="020B0604020202020204" charset="0"/>
              </a:rPr>
              <a:t>ping {destination}</a:t>
            </a:r>
          </a:p>
          <a:p>
            <a:pPr marL="685800" lvl="1" indent="-342900">
              <a:buFont typeface="+mj-lt"/>
              <a:buAutoNum type="arabicPeriod"/>
            </a:pPr>
            <a:r>
              <a:rPr lang="en-US" dirty="0">
                <a:latin typeface="Cutive Mono" panose="020B0604020202020204" charset="0"/>
              </a:rPr>
              <a:t>nmap</a:t>
            </a:r>
          </a:p>
        </p:txBody>
      </p:sp>
    </p:spTree>
    <p:extLst>
      <p:ext uri="{BB962C8B-B14F-4D97-AF65-F5344CB8AC3E}">
        <p14:creationId xmlns:p14="http://schemas.microsoft.com/office/powerpoint/2010/main" val="13979721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0B313F-317C-44F4-AB1C-CFCC80C7F97A}"/>
              </a:ext>
            </a:extLst>
          </p:cNvPr>
          <p:cNvSpPr>
            <a:spLocks noGrp="1"/>
          </p:cNvSpPr>
          <p:nvPr>
            <p:ph type="title"/>
          </p:nvPr>
        </p:nvSpPr>
        <p:spPr/>
        <p:txBody>
          <a:bodyPr/>
          <a:lstStyle/>
          <a:p>
            <a:r>
              <a:rPr lang="en-US" dirty="0"/>
              <a:t>The </a:t>
            </a:r>
            <a:r>
              <a:rPr lang="en-US" dirty="0">
                <a:latin typeface="Cutive Mono" panose="020B0604020202020204" charset="0"/>
              </a:rPr>
              <a:t>nmap</a:t>
            </a:r>
            <a:r>
              <a:rPr lang="en-US" dirty="0"/>
              <a:t> Command (Slide 2 of 2)</a:t>
            </a:r>
          </a:p>
        </p:txBody>
      </p:sp>
      <p:sp>
        <p:nvSpPr>
          <p:cNvPr id="3" name="Slide Number Placeholder 2">
            <a:extLst>
              <a:ext uri="{FF2B5EF4-FFF2-40B4-BE49-F238E27FC236}">
                <a16:creationId xmlns:a16="http://schemas.microsoft.com/office/drawing/2014/main" id="{A8AA8915-BBCC-4890-A0FF-B3334C27E18F}"/>
              </a:ext>
            </a:extLst>
          </p:cNvPr>
          <p:cNvSpPr>
            <a:spLocks noGrp="1"/>
          </p:cNvSpPr>
          <p:nvPr>
            <p:ph type="sldNum" sz="quarter" idx="4"/>
          </p:nvPr>
        </p:nvSpPr>
        <p:spPr/>
        <p:txBody>
          <a:bodyPr/>
          <a:lstStyle/>
          <a:p>
            <a:fld id="{2066355A-084C-D24E-9AD2-7E4FC41EA627}" type="slidenum">
              <a:rPr lang="en-US" smtClean="0"/>
              <a:pPr/>
              <a:t>149</a:t>
            </a:fld>
            <a:endParaRPr lang="en-US" dirty="0"/>
          </a:p>
        </p:txBody>
      </p:sp>
      <p:pic>
        <p:nvPicPr>
          <p:cNvPr id="4" name="Picture 3">
            <a:extLst>
              <a:ext uri="{FF2B5EF4-FFF2-40B4-BE49-F238E27FC236}">
                <a16:creationId xmlns:a16="http://schemas.microsoft.com/office/drawing/2014/main" id="{244FB1A1-444B-466D-88DA-F13F8E1EE0DD}"/>
              </a:ext>
            </a:extLst>
          </p:cNvPr>
          <p:cNvPicPr>
            <a:picLocks noChangeAspect="1"/>
          </p:cNvPicPr>
          <p:nvPr/>
        </p:nvPicPr>
        <p:blipFill>
          <a:blip r:embed="rId2"/>
          <a:stretch>
            <a:fillRect/>
          </a:stretch>
        </p:blipFill>
        <p:spPr>
          <a:xfrm>
            <a:off x="1224343" y="723437"/>
            <a:ext cx="6695315" cy="3696626"/>
          </a:xfrm>
          <a:prstGeom prst="rect">
            <a:avLst/>
          </a:prstGeom>
        </p:spPr>
      </p:pic>
    </p:spTree>
    <p:extLst>
      <p:ext uri="{BB962C8B-B14F-4D97-AF65-F5344CB8AC3E}">
        <p14:creationId xmlns:p14="http://schemas.microsoft.com/office/powerpoint/2010/main" val="756790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F1BCF-86D5-435B-A1AC-CDECBEAC1C59}"/>
              </a:ext>
            </a:extLst>
          </p:cNvPr>
          <p:cNvSpPr>
            <a:spLocks noGrp="1"/>
          </p:cNvSpPr>
          <p:nvPr>
            <p:ph type="title"/>
          </p:nvPr>
        </p:nvSpPr>
        <p:spPr/>
        <p:txBody>
          <a:bodyPr/>
          <a:lstStyle/>
          <a:p>
            <a:r>
              <a:rPr lang="en-US" dirty="0"/>
              <a:t>Network Ports</a:t>
            </a:r>
          </a:p>
        </p:txBody>
      </p:sp>
      <p:sp>
        <p:nvSpPr>
          <p:cNvPr id="6" name="Text Placeholder 5">
            <a:extLst>
              <a:ext uri="{FF2B5EF4-FFF2-40B4-BE49-F238E27FC236}">
                <a16:creationId xmlns:a16="http://schemas.microsoft.com/office/drawing/2014/main" id="{50C14FCB-3E5B-46A7-AACD-117E51601149}"/>
              </a:ext>
            </a:extLst>
          </p:cNvPr>
          <p:cNvSpPr>
            <a:spLocks noGrp="1"/>
          </p:cNvSpPr>
          <p:nvPr>
            <p:ph type="body" sz="quarter" idx="13"/>
          </p:nvPr>
        </p:nvSpPr>
        <p:spPr/>
        <p:txBody>
          <a:bodyPr/>
          <a:lstStyle/>
          <a:p>
            <a:r>
              <a:rPr lang="en-US" dirty="0"/>
              <a:t>An endpoint in network communication that identifies the type of application-layer protocol used in a communication.</a:t>
            </a:r>
          </a:p>
        </p:txBody>
      </p:sp>
      <p:sp>
        <p:nvSpPr>
          <p:cNvPr id="3" name="Slide Number Placeholder 2">
            <a:extLst>
              <a:ext uri="{FF2B5EF4-FFF2-40B4-BE49-F238E27FC236}">
                <a16:creationId xmlns:a16="http://schemas.microsoft.com/office/drawing/2014/main" id="{B56AC215-97BA-43AE-90A5-BE6492B248AD}"/>
              </a:ext>
            </a:extLst>
          </p:cNvPr>
          <p:cNvSpPr>
            <a:spLocks noGrp="1"/>
          </p:cNvSpPr>
          <p:nvPr>
            <p:ph type="sldNum" sz="quarter" idx="4"/>
          </p:nvPr>
        </p:nvSpPr>
        <p:spPr/>
        <p:txBody>
          <a:bodyPr/>
          <a:lstStyle/>
          <a:p>
            <a:fld id="{2066355A-084C-D24E-9AD2-7E4FC41EA627}" type="slidenum">
              <a:rPr lang="en-US" smtClean="0"/>
              <a:pPr/>
              <a:t>15</a:t>
            </a:fld>
            <a:endParaRPr lang="en-US" dirty="0"/>
          </a:p>
        </p:txBody>
      </p:sp>
      <p:sp>
        <p:nvSpPr>
          <p:cNvPr id="5" name="Content Placeholder 4">
            <a:extLst>
              <a:ext uri="{FF2B5EF4-FFF2-40B4-BE49-F238E27FC236}">
                <a16:creationId xmlns:a16="http://schemas.microsoft.com/office/drawing/2014/main" id="{5C025530-D69D-4B43-8071-54BD2EFD95E8}"/>
              </a:ext>
            </a:extLst>
          </p:cNvPr>
          <p:cNvSpPr>
            <a:spLocks noGrp="1"/>
          </p:cNvSpPr>
          <p:nvPr>
            <p:ph idx="1"/>
          </p:nvPr>
        </p:nvSpPr>
        <p:spPr/>
        <p:txBody>
          <a:bodyPr/>
          <a:lstStyle/>
          <a:p>
            <a:r>
              <a:rPr lang="en-US" dirty="0"/>
              <a:t>Devices use port numbers to understand how to handle communications.</a:t>
            </a:r>
          </a:p>
          <a:p>
            <a:r>
              <a:rPr lang="en-US" dirty="0"/>
              <a:t>Port numbers map to application-layer protocols.</a:t>
            </a:r>
          </a:p>
          <a:p>
            <a:r>
              <a:rPr lang="en-US" dirty="0"/>
              <a:t>Common ports:</a:t>
            </a:r>
          </a:p>
          <a:p>
            <a:pPr lvl="1"/>
            <a:r>
              <a:rPr lang="en-US" dirty="0"/>
              <a:t>22: SSH</a:t>
            </a:r>
          </a:p>
          <a:p>
            <a:pPr lvl="1"/>
            <a:r>
              <a:rPr lang="en-US" dirty="0"/>
              <a:t>25: SMTP</a:t>
            </a:r>
          </a:p>
          <a:p>
            <a:pPr lvl="1"/>
            <a:r>
              <a:rPr lang="en-US" dirty="0"/>
              <a:t>80: HTTP</a:t>
            </a:r>
          </a:p>
          <a:p>
            <a:pPr lvl="1"/>
            <a:r>
              <a:rPr lang="en-US" dirty="0"/>
              <a:t>110: POP3</a:t>
            </a:r>
          </a:p>
          <a:p>
            <a:pPr lvl="1"/>
            <a:r>
              <a:rPr lang="en-US" dirty="0"/>
              <a:t>443: HTTPS</a:t>
            </a:r>
          </a:p>
        </p:txBody>
      </p:sp>
    </p:spTree>
    <p:extLst>
      <p:ext uri="{BB962C8B-B14F-4D97-AF65-F5344CB8AC3E}">
        <p14:creationId xmlns:p14="http://schemas.microsoft.com/office/powerpoint/2010/main" val="26264535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A7BB8C-866F-4745-8EF1-19E219FF3AB8}"/>
              </a:ext>
            </a:extLst>
          </p:cNvPr>
          <p:cNvSpPr>
            <a:spLocks noGrp="1"/>
          </p:cNvSpPr>
          <p:nvPr>
            <p:ph type="title"/>
          </p:nvPr>
        </p:nvSpPr>
        <p:spPr/>
        <p:txBody>
          <a:bodyPr/>
          <a:lstStyle/>
          <a:p>
            <a:r>
              <a:rPr lang="en-US" dirty="0"/>
              <a:t>Wireshark (Slide 1 of 2)</a:t>
            </a:r>
          </a:p>
        </p:txBody>
      </p:sp>
      <p:sp>
        <p:nvSpPr>
          <p:cNvPr id="7" name="Text Placeholder 6">
            <a:extLst>
              <a:ext uri="{FF2B5EF4-FFF2-40B4-BE49-F238E27FC236}">
                <a16:creationId xmlns:a16="http://schemas.microsoft.com/office/drawing/2014/main" id="{590A3003-82B4-4FE2-8737-05D50751D0C2}"/>
              </a:ext>
            </a:extLst>
          </p:cNvPr>
          <p:cNvSpPr>
            <a:spLocks noGrp="1"/>
          </p:cNvSpPr>
          <p:nvPr>
            <p:ph type="body" sz="quarter" idx="13"/>
          </p:nvPr>
        </p:nvSpPr>
        <p:spPr/>
        <p:txBody>
          <a:bodyPr/>
          <a:lstStyle/>
          <a:p>
            <a:r>
              <a:rPr lang="en-US" dirty="0"/>
              <a:t>A common network packet sniffer and analysis tool.</a:t>
            </a:r>
          </a:p>
        </p:txBody>
      </p:sp>
      <p:sp>
        <p:nvSpPr>
          <p:cNvPr id="3" name="Slide Number Placeholder 2">
            <a:extLst>
              <a:ext uri="{FF2B5EF4-FFF2-40B4-BE49-F238E27FC236}">
                <a16:creationId xmlns:a16="http://schemas.microsoft.com/office/drawing/2014/main" id="{5C205617-B39A-4B6C-8003-D0C045C97363}"/>
              </a:ext>
            </a:extLst>
          </p:cNvPr>
          <p:cNvSpPr>
            <a:spLocks noGrp="1"/>
          </p:cNvSpPr>
          <p:nvPr>
            <p:ph type="sldNum" sz="quarter" idx="4"/>
          </p:nvPr>
        </p:nvSpPr>
        <p:spPr/>
        <p:txBody>
          <a:bodyPr/>
          <a:lstStyle/>
          <a:p>
            <a:fld id="{2066355A-084C-D24E-9AD2-7E4FC41EA627}" type="slidenum">
              <a:rPr lang="en-US" smtClean="0"/>
              <a:pPr/>
              <a:t>150</a:t>
            </a:fld>
            <a:endParaRPr lang="en-US" dirty="0"/>
          </a:p>
        </p:txBody>
      </p:sp>
      <p:sp>
        <p:nvSpPr>
          <p:cNvPr id="6" name="Content Placeholder 5">
            <a:extLst>
              <a:ext uri="{FF2B5EF4-FFF2-40B4-BE49-F238E27FC236}">
                <a16:creationId xmlns:a16="http://schemas.microsoft.com/office/drawing/2014/main" id="{4283F647-AAA5-448A-ADC8-66174944E679}"/>
              </a:ext>
            </a:extLst>
          </p:cNvPr>
          <p:cNvSpPr>
            <a:spLocks noGrp="1"/>
          </p:cNvSpPr>
          <p:nvPr>
            <p:ph idx="1"/>
          </p:nvPr>
        </p:nvSpPr>
        <p:spPr/>
        <p:txBody>
          <a:bodyPr/>
          <a:lstStyle/>
          <a:p>
            <a:r>
              <a:rPr lang="en-US" dirty="0"/>
              <a:t>Can intercept and potentially read network traffic.</a:t>
            </a:r>
          </a:p>
          <a:p>
            <a:r>
              <a:rPr lang="en-US" dirty="0"/>
              <a:t>Info includes source/destination addresses, port numbers, payload, etc.</a:t>
            </a:r>
          </a:p>
          <a:p>
            <a:r>
              <a:rPr lang="en-US" dirty="0"/>
              <a:t>Can show what packets are/are not moving through a segment or NIC.</a:t>
            </a:r>
          </a:p>
          <a:p>
            <a:r>
              <a:rPr lang="en-US" dirty="0"/>
              <a:t>Troubleshooting example:</a:t>
            </a:r>
          </a:p>
          <a:p>
            <a:pPr marL="685800" lvl="1" indent="-342900">
              <a:buFont typeface="+mj-lt"/>
              <a:buAutoNum type="arabicPeriod"/>
            </a:pPr>
            <a:r>
              <a:rPr lang="en-US" dirty="0">
                <a:latin typeface="Cutive Mono" panose="020B0604020202020204" charset="0"/>
              </a:rPr>
              <a:t>ip addr</a:t>
            </a:r>
          </a:p>
          <a:p>
            <a:pPr marL="685800" lvl="1" indent="-342900">
              <a:buFont typeface="+mj-lt"/>
              <a:buAutoNum type="arabicPeriod"/>
            </a:pPr>
            <a:r>
              <a:rPr lang="en-US" dirty="0">
                <a:latin typeface="Cutive Mono" panose="020B0604020202020204" charset="0"/>
              </a:rPr>
              <a:t>ping {destination}</a:t>
            </a:r>
          </a:p>
          <a:p>
            <a:pPr marL="685800" lvl="1" indent="-342900">
              <a:buFont typeface="+mj-lt"/>
              <a:buAutoNum type="arabicPeriod"/>
            </a:pPr>
            <a:r>
              <a:rPr lang="en-US" dirty="0">
                <a:latin typeface="Cutive Mono" panose="020B0604020202020204" charset="0"/>
              </a:rPr>
              <a:t>firewall-cmd --list-services</a:t>
            </a:r>
          </a:p>
          <a:p>
            <a:pPr marL="685800" lvl="1" indent="-342900">
              <a:buFont typeface="+mj-lt"/>
              <a:buAutoNum type="arabicPeriod"/>
            </a:pPr>
            <a:r>
              <a:rPr lang="en-US" dirty="0"/>
              <a:t>Wireshark</a:t>
            </a:r>
          </a:p>
        </p:txBody>
      </p:sp>
    </p:spTree>
    <p:extLst>
      <p:ext uri="{BB962C8B-B14F-4D97-AF65-F5344CB8AC3E}">
        <p14:creationId xmlns:p14="http://schemas.microsoft.com/office/powerpoint/2010/main" val="32714421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F4437-0390-0A48-B7FE-80934547B060}"/>
              </a:ext>
            </a:extLst>
          </p:cNvPr>
          <p:cNvSpPr>
            <a:spLocks noGrp="1"/>
          </p:cNvSpPr>
          <p:nvPr>
            <p:ph type="title"/>
          </p:nvPr>
        </p:nvSpPr>
        <p:spPr/>
        <p:txBody>
          <a:bodyPr/>
          <a:lstStyle/>
          <a:p>
            <a:r>
              <a:rPr lang="en-US" dirty="0"/>
              <a:t>Wireshark (Slide 2 of 2)</a:t>
            </a:r>
          </a:p>
        </p:txBody>
      </p:sp>
      <p:sp>
        <p:nvSpPr>
          <p:cNvPr id="3" name="Slide Number Placeholder 2">
            <a:extLst>
              <a:ext uri="{FF2B5EF4-FFF2-40B4-BE49-F238E27FC236}">
                <a16:creationId xmlns:a16="http://schemas.microsoft.com/office/drawing/2014/main" id="{B87FB433-B3DC-6141-A9E1-692A91C040DB}"/>
              </a:ext>
            </a:extLst>
          </p:cNvPr>
          <p:cNvSpPr>
            <a:spLocks noGrp="1"/>
          </p:cNvSpPr>
          <p:nvPr>
            <p:ph type="sldNum" sz="quarter" idx="4"/>
          </p:nvPr>
        </p:nvSpPr>
        <p:spPr/>
        <p:txBody>
          <a:bodyPr/>
          <a:lstStyle/>
          <a:p>
            <a:fld id="{2066355A-084C-D24E-9AD2-7E4FC41EA627}" type="slidenum">
              <a:rPr lang="en-US" smtClean="0"/>
              <a:pPr/>
              <a:t>151</a:t>
            </a:fld>
            <a:endParaRPr lang="en-US" dirty="0"/>
          </a:p>
        </p:txBody>
      </p:sp>
      <p:pic>
        <p:nvPicPr>
          <p:cNvPr id="6" name="Picture 5">
            <a:extLst>
              <a:ext uri="{FF2B5EF4-FFF2-40B4-BE49-F238E27FC236}">
                <a16:creationId xmlns:a16="http://schemas.microsoft.com/office/drawing/2014/main" id="{49224AC9-31D9-47F8-B30D-BAA7FAF0733F}"/>
              </a:ext>
            </a:extLst>
          </p:cNvPr>
          <p:cNvPicPr>
            <a:picLocks noChangeAspect="1"/>
          </p:cNvPicPr>
          <p:nvPr/>
        </p:nvPicPr>
        <p:blipFill>
          <a:blip r:embed="rId2"/>
          <a:stretch>
            <a:fillRect/>
          </a:stretch>
        </p:blipFill>
        <p:spPr>
          <a:xfrm>
            <a:off x="1122798" y="1119215"/>
            <a:ext cx="6898405" cy="3388617"/>
          </a:xfrm>
          <a:prstGeom prst="rect">
            <a:avLst/>
          </a:prstGeom>
        </p:spPr>
      </p:pic>
    </p:spTree>
    <p:extLst>
      <p:ext uri="{BB962C8B-B14F-4D97-AF65-F5344CB8AC3E}">
        <p14:creationId xmlns:p14="http://schemas.microsoft.com/office/powerpoint/2010/main" val="24949854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3C6CEC-4DEC-4FE6-BC57-D34E36B566CB}"/>
              </a:ext>
            </a:extLst>
          </p:cNvPr>
          <p:cNvPicPr>
            <a:picLocks noChangeAspect="1"/>
          </p:cNvPicPr>
          <p:nvPr/>
        </p:nvPicPr>
        <p:blipFill>
          <a:blip r:embed="rId2"/>
          <a:stretch>
            <a:fillRect/>
          </a:stretch>
        </p:blipFill>
        <p:spPr>
          <a:xfrm>
            <a:off x="1485900" y="1502309"/>
            <a:ext cx="6008308" cy="3317315"/>
          </a:xfrm>
          <a:prstGeom prst="rect">
            <a:avLst/>
          </a:prstGeom>
        </p:spPr>
      </p:pic>
      <p:sp>
        <p:nvSpPr>
          <p:cNvPr id="5" name="Title 4">
            <a:extLst>
              <a:ext uri="{FF2B5EF4-FFF2-40B4-BE49-F238E27FC236}">
                <a16:creationId xmlns:a16="http://schemas.microsoft.com/office/drawing/2014/main" id="{C492EE26-F51A-4F62-8994-67C4288D3D39}"/>
              </a:ext>
            </a:extLst>
          </p:cNvPr>
          <p:cNvSpPr>
            <a:spLocks noGrp="1"/>
          </p:cNvSpPr>
          <p:nvPr>
            <p:ph type="title"/>
          </p:nvPr>
        </p:nvSpPr>
        <p:spPr/>
        <p:txBody>
          <a:bodyPr/>
          <a:lstStyle/>
          <a:p>
            <a:r>
              <a:rPr lang="en-US" dirty="0"/>
              <a:t>The </a:t>
            </a:r>
            <a:r>
              <a:rPr lang="en-US" dirty="0">
                <a:latin typeface="Cutive Mono" panose="020B0604020202020204" charset="0"/>
              </a:rPr>
              <a:t>tcpdump</a:t>
            </a:r>
            <a:r>
              <a:rPr lang="en-US" dirty="0"/>
              <a:t> Command (Slide 1 of 2)</a:t>
            </a:r>
          </a:p>
        </p:txBody>
      </p:sp>
      <p:sp>
        <p:nvSpPr>
          <p:cNvPr id="3" name="Slide Number Placeholder 2">
            <a:extLst>
              <a:ext uri="{FF2B5EF4-FFF2-40B4-BE49-F238E27FC236}">
                <a16:creationId xmlns:a16="http://schemas.microsoft.com/office/drawing/2014/main" id="{1803D039-A6B9-4C2F-9BF7-24F26CE2ECAE}"/>
              </a:ext>
            </a:extLst>
          </p:cNvPr>
          <p:cNvSpPr>
            <a:spLocks noGrp="1"/>
          </p:cNvSpPr>
          <p:nvPr>
            <p:ph type="sldNum" sz="quarter" idx="4"/>
          </p:nvPr>
        </p:nvSpPr>
        <p:spPr/>
        <p:txBody>
          <a:bodyPr/>
          <a:lstStyle/>
          <a:p>
            <a:fld id="{2066355A-084C-D24E-9AD2-7E4FC41EA627}" type="slidenum">
              <a:rPr lang="en-US" smtClean="0"/>
              <a:pPr/>
              <a:t>152</a:t>
            </a:fld>
            <a:endParaRPr lang="en-US" dirty="0"/>
          </a:p>
        </p:txBody>
      </p:sp>
      <p:sp>
        <p:nvSpPr>
          <p:cNvPr id="2" name="Content Placeholder 1">
            <a:extLst>
              <a:ext uri="{FF2B5EF4-FFF2-40B4-BE49-F238E27FC236}">
                <a16:creationId xmlns:a16="http://schemas.microsoft.com/office/drawing/2014/main" id="{E58FD0E8-9974-4C28-9177-4FBE93E2645A}"/>
              </a:ext>
            </a:extLst>
          </p:cNvPr>
          <p:cNvSpPr>
            <a:spLocks noGrp="1"/>
          </p:cNvSpPr>
          <p:nvPr>
            <p:ph idx="1"/>
          </p:nvPr>
        </p:nvSpPr>
        <p:spPr/>
        <p:txBody>
          <a:bodyPr/>
          <a:lstStyle/>
          <a:p>
            <a:r>
              <a:rPr lang="en-US" dirty="0"/>
              <a:t>Similar to Wireshark, but in CLI form.</a:t>
            </a:r>
          </a:p>
          <a:p>
            <a:r>
              <a:rPr lang="en-US" dirty="0"/>
              <a:t>Installed on most distros.</a:t>
            </a:r>
          </a:p>
          <a:p>
            <a:endParaRPr lang="en-US" dirty="0"/>
          </a:p>
        </p:txBody>
      </p:sp>
    </p:spTree>
    <p:extLst>
      <p:ext uri="{BB962C8B-B14F-4D97-AF65-F5344CB8AC3E}">
        <p14:creationId xmlns:p14="http://schemas.microsoft.com/office/powerpoint/2010/main" val="26369165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3C61-CAA9-4C1D-AEAE-C1D5510630E0}"/>
              </a:ext>
            </a:extLst>
          </p:cNvPr>
          <p:cNvSpPr>
            <a:spLocks noGrp="1"/>
          </p:cNvSpPr>
          <p:nvPr>
            <p:ph type="title"/>
          </p:nvPr>
        </p:nvSpPr>
        <p:spPr/>
        <p:txBody>
          <a:bodyPr/>
          <a:lstStyle/>
          <a:p>
            <a:r>
              <a:rPr lang="en-US" dirty="0"/>
              <a:t>The </a:t>
            </a:r>
            <a:r>
              <a:rPr lang="en-US" dirty="0">
                <a:latin typeface="Cutive Mono" panose="020B0604020202020204" charset="0"/>
              </a:rPr>
              <a:t>tcpdump</a:t>
            </a:r>
            <a:r>
              <a:rPr lang="en-US" dirty="0"/>
              <a:t> Command (Slide 2 of 2)</a:t>
            </a:r>
          </a:p>
        </p:txBody>
      </p:sp>
      <p:sp>
        <p:nvSpPr>
          <p:cNvPr id="4" name="Slide Number Placeholder 3">
            <a:extLst>
              <a:ext uri="{FF2B5EF4-FFF2-40B4-BE49-F238E27FC236}">
                <a16:creationId xmlns:a16="http://schemas.microsoft.com/office/drawing/2014/main" id="{2E431DDF-2657-4D2E-82A7-588D76A9309F}"/>
              </a:ext>
            </a:extLst>
          </p:cNvPr>
          <p:cNvSpPr>
            <a:spLocks noGrp="1"/>
          </p:cNvSpPr>
          <p:nvPr>
            <p:ph type="sldNum" sz="quarter" idx="4"/>
          </p:nvPr>
        </p:nvSpPr>
        <p:spPr/>
        <p:txBody>
          <a:bodyPr/>
          <a:lstStyle/>
          <a:p>
            <a:fld id="{2066355A-084C-D24E-9AD2-7E4FC41EA627}" type="slidenum">
              <a:rPr lang="en-US" smtClean="0"/>
              <a:pPr/>
              <a:t>153</a:t>
            </a:fld>
            <a:endParaRPr lang="en-US" dirty="0"/>
          </a:p>
        </p:txBody>
      </p:sp>
      <p:graphicFrame>
        <p:nvGraphicFramePr>
          <p:cNvPr id="7" name="Group 23">
            <a:extLst>
              <a:ext uri="{FF2B5EF4-FFF2-40B4-BE49-F238E27FC236}">
                <a16:creationId xmlns:a16="http://schemas.microsoft.com/office/drawing/2014/main" id="{32833435-2FF2-4149-982C-CCBAE1ACA435}"/>
              </a:ext>
            </a:extLst>
          </p:cNvPr>
          <p:cNvGraphicFramePr>
            <a:graphicFrameLocks noGrp="1"/>
          </p:cNvGraphicFramePr>
          <p:nvPr>
            <p:extLst>
              <p:ext uri="{D42A27DB-BD31-4B8C-83A1-F6EECF244321}">
                <p14:modId xmlns:p14="http://schemas.microsoft.com/office/powerpoint/2010/main" val="3545258304"/>
              </p:ext>
            </p:extLst>
          </p:nvPr>
        </p:nvGraphicFramePr>
        <p:xfrm>
          <a:off x="2105028" y="1629411"/>
          <a:ext cx="4929364" cy="1463040"/>
        </p:xfrm>
        <a:graphic>
          <a:graphicData uri="http://schemas.openxmlformats.org/drawingml/2006/table">
            <a:tbl>
              <a:tblPr/>
              <a:tblGrid>
                <a:gridCol w="1454872">
                  <a:extLst>
                    <a:ext uri="{9D8B030D-6E8A-4147-A177-3AD203B41FA5}">
                      <a16:colId xmlns:a16="http://schemas.microsoft.com/office/drawing/2014/main" val="20000"/>
                    </a:ext>
                  </a:extLst>
                </a:gridCol>
                <a:gridCol w="3474492">
                  <a:extLst>
                    <a:ext uri="{9D8B030D-6E8A-4147-A177-3AD203B41FA5}">
                      <a16:colId xmlns:a16="http://schemas.microsoft.com/office/drawing/2014/main" val="20001"/>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-i</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Specify interface to use.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Not resolve hostnames.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-v</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Specify verbose mode.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702292769"/>
                  </a:ext>
                </a:extLst>
              </a:tr>
            </a:tbl>
          </a:graphicData>
        </a:graphic>
      </p:graphicFrame>
    </p:spTree>
    <p:extLst>
      <p:ext uri="{BB962C8B-B14F-4D97-AF65-F5344CB8AC3E}">
        <p14:creationId xmlns:p14="http://schemas.microsoft.com/office/powerpoint/2010/main" val="6768978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FD0A6-48F1-499F-BC75-56CE37344A6F}"/>
              </a:ext>
            </a:extLst>
          </p:cNvPr>
          <p:cNvSpPr>
            <a:spLocks noGrp="1"/>
          </p:cNvSpPr>
          <p:nvPr>
            <p:ph type="title"/>
          </p:nvPr>
        </p:nvSpPr>
        <p:spPr/>
        <p:txBody>
          <a:bodyPr/>
          <a:lstStyle/>
          <a:p>
            <a:r>
              <a:rPr lang="en-US" dirty="0"/>
              <a:t>The </a:t>
            </a:r>
            <a:r>
              <a:rPr lang="en-US" dirty="0">
                <a:latin typeface="Cutive Mono" panose="020B0604020202020204" charset="0"/>
              </a:rPr>
              <a:t>netcat</a:t>
            </a:r>
            <a:r>
              <a:rPr lang="en-US" dirty="0"/>
              <a:t> Command</a:t>
            </a:r>
          </a:p>
        </p:txBody>
      </p:sp>
      <p:sp>
        <p:nvSpPr>
          <p:cNvPr id="3" name="Slide Number Placeholder 2">
            <a:extLst>
              <a:ext uri="{FF2B5EF4-FFF2-40B4-BE49-F238E27FC236}">
                <a16:creationId xmlns:a16="http://schemas.microsoft.com/office/drawing/2014/main" id="{C2E860B0-790E-4820-BA29-EBF1CE7DDAD9}"/>
              </a:ext>
            </a:extLst>
          </p:cNvPr>
          <p:cNvSpPr>
            <a:spLocks noGrp="1"/>
          </p:cNvSpPr>
          <p:nvPr>
            <p:ph type="sldNum" sz="quarter" idx="4"/>
          </p:nvPr>
        </p:nvSpPr>
        <p:spPr/>
        <p:txBody>
          <a:bodyPr/>
          <a:lstStyle/>
          <a:p>
            <a:fld id="{2066355A-084C-D24E-9AD2-7E4FC41EA627}" type="slidenum">
              <a:rPr lang="en-US" smtClean="0"/>
              <a:pPr/>
              <a:t>154</a:t>
            </a:fld>
            <a:endParaRPr lang="en-US" dirty="0"/>
          </a:p>
        </p:txBody>
      </p:sp>
      <p:sp>
        <p:nvSpPr>
          <p:cNvPr id="4" name="Content Placeholder 3">
            <a:extLst>
              <a:ext uri="{FF2B5EF4-FFF2-40B4-BE49-F238E27FC236}">
                <a16:creationId xmlns:a16="http://schemas.microsoft.com/office/drawing/2014/main" id="{15545081-1C8D-4818-A8F9-395E2394ECA5}"/>
              </a:ext>
            </a:extLst>
          </p:cNvPr>
          <p:cNvSpPr>
            <a:spLocks noGrp="1"/>
          </p:cNvSpPr>
          <p:nvPr>
            <p:ph idx="1"/>
          </p:nvPr>
        </p:nvSpPr>
        <p:spPr/>
        <p:txBody>
          <a:bodyPr/>
          <a:lstStyle/>
          <a:p>
            <a:r>
              <a:rPr lang="en-US" dirty="0"/>
              <a:t>Can test connectivity over a network.</a:t>
            </a:r>
          </a:p>
          <a:p>
            <a:r>
              <a:rPr lang="en-US" dirty="0"/>
              <a:t>Can listen on a destination computer and attempt to connect to source.</a:t>
            </a:r>
          </a:p>
        </p:txBody>
      </p:sp>
      <p:graphicFrame>
        <p:nvGraphicFramePr>
          <p:cNvPr id="5" name="Group 23">
            <a:extLst>
              <a:ext uri="{FF2B5EF4-FFF2-40B4-BE49-F238E27FC236}">
                <a16:creationId xmlns:a16="http://schemas.microsoft.com/office/drawing/2014/main" id="{F99E8D5D-D54B-4878-85BE-9173692B4677}"/>
              </a:ext>
            </a:extLst>
          </p:cNvPr>
          <p:cNvGraphicFramePr>
            <a:graphicFrameLocks noGrp="1"/>
          </p:cNvGraphicFramePr>
          <p:nvPr>
            <p:extLst>
              <p:ext uri="{D42A27DB-BD31-4B8C-83A1-F6EECF244321}">
                <p14:modId xmlns:p14="http://schemas.microsoft.com/office/powerpoint/2010/main" val="2173797107"/>
              </p:ext>
            </p:extLst>
          </p:nvPr>
        </p:nvGraphicFramePr>
        <p:xfrm>
          <a:off x="950210" y="2126868"/>
          <a:ext cx="7239000" cy="1809310"/>
        </p:xfrm>
        <a:graphic>
          <a:graphicData uri="http://schemas.openxmlformats.org/drawingml/2006/table">
            <a:tbl>
              <a:tblPr/>
              <a:tblGrid>
                <a:gridCol w="2136547">
                  <a:extLst>
                    <a:ext uri="{9D8B030D-6E8A-4147-A177-3AD203B41FA5}">
                      <a16:colId xmlns:a16="http://schemas.microsoft.com/office/drawing/2014/main" val="20000"/>
                    </a:ext>
                  </a:extLst>
                </a:gridCol>
                <a:gridCol w="5102453">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Use Case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Command Example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Connect two computers to transfer data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On comp1 (listen on port): </a:t>
                      </a:r>
                      <a:r>
                        <a:rPr kumimoji="0" lang="en-US" sz="1200" b="0" i="0" u="none" strike="noStrike" cap="none" normalizeH="0" baseline="0" dirty="0">
                          <a:ln>
                            <a:noFill/>
                          </a:ln>
                          <a:solidFill>
                            <a:srgbClr val="45545F"/>
                          </a:solidFill>
                          <a:effectLst/>
                          <a:latin typeface="Cutive Mono" panose="020B0604020202020204" charset="0"/>
                          <a:cs typeface="Calibri"/>
                        </a:rPr>
                        <a:t>netcat -l 4242</a:t>
                      </a:r>
                    </a:p>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On comp2 (connect to listener): </a:t>
                      </a:r>
                      <a:r>
                        <a:rPr kumimoji="0" lang="en-US" sz="1200" b="0" i="0" u="none" strike="noStrike" cap="none" normalizeH="0" baseline="0" dirty="0">
                          <a:ln>
                            <a:noFill/>
                          </a:ln>
                          <a:solidFill>
                            <a:srgbClr val="45545F"/>
                          </a:solidFill>
                          <a:effectLst/>
                          <a:latin typeface="Cutive Mono" panose="020B0604020202020204" charset="0"/>
                          <a:cs typeface="Calibri"/>
                        </a:rPr>
                        <a:t>netcat comp1 4242</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Transfer files between two computers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On comp1 (listen on port): </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netcat -l 4242 &gt; received.file</a:t>
                      </a:r>
                    </a:p>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On comp2 (connect to listener): </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netcat comp1 &lt; original.file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Port scan a computer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netcat -z -v domain.tld 1-1000</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409636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D1FA7-227F-41FF-B1E1-50B8FA64D537}"/>
              </a:ext>
            </a:extLst>
          </p:cNvPr>
          <p:cNvSpPr>
            <a:spLocks noGrp="1"/>
          </p:cNvSpPr>
          <p:nvPr>
            <p:ph type="title"/>
          </p:nvPr>
        </p:nvSpPr>
        <p:spPr/>
        <p:txBody>
          <a:bodyPr/>
          <a:lstStyle/>
          <a:p>
            <a:r>
              <a:rPr lang="en-US" dirty="0"/>
              <a:t>The </a:t>
            </a:r>
            <a:r>
              <a:rPr lang="en-US" dirty="0">
                <a:latin typeface="Cutive Mono" panose="020B0604020202020204" charset="0"/>
              </a:rPr>
              <a:t>iftop</a:t>
            </a:r>
            <a:r>
              <a:rPr lang="en-US" dirty="0"/>
              <a:t> Command (Slide 1 of 2)</a:t>
            </a:r>
          </a:p>
        </p:txBody>
      </p:sp>
      <p:sp>
        <p:nvSpPr>
          <p:cNvPr id="3" name="Slide Number Placeholder 2">
            <a:extLst>
              <a:ext uri="{FF2B5EF4-FFF2-40B4-BE49-F238E27FC236}">
                <a16:creationId xmlns:a16="http://schemas.microsoft.com/office/drawing/2014/main" id="{873E10A0-D816-413B-A4A9-01DEFB255C18}"/>
              </a:ext>
            </a:extLst>
          </p:cNvPr>
          <p:cNvSpPr>
            <a:spLocks noGrp="1"/>
          </p:cNvSpPr>
          <p:nvPr>
            <p:ph type="sldNum" sz="quarter" idx="4"/>
          </p:nvPr>
        </p:nvSpPr>
        <p:spPr/>
        <p:txBody>
          <a:bodyPr/>
          <a:lstStyle/>
          <a:p>
            <a:fld id="{2066355A-084C-D24E-9AD2-7E4FC41EA627}" type="slidenum">
              <a:rPr lang="en-US" smtClean="0"/>
              <a:pPr/>
              <a:t>155</a:t>
            </a:fld>
            <a:endParaRPr lang="en-US" dirty="0"/>
          </a:p>
        </p:txBody>
      </p:sp>
      <p:sp>
        <p:nvSpPr>
          <p:cNvPr id="4" name="Content Placeholder 3">
            <a:extLst>
              <a:ext uri="{FF2B5EF4-FFF2-40B4-BE49-F238E27FC236}">
                <a16:creationId xmlns:a16="http://schemas.microsoft.com/office/drawing/2014/main" id="{D70D9D0C-4248-4C4D-9F9B-AEF89152EAD6}"/>
              </a:ext>
            </a:extLst>
          </p:cNvPr>
          <p:cNvSpPr>
            <a:spLocks noGrp="1"/>
          </p:cNvSpPr>
          <p:nvPr>
            <p:ph idx="1"/>
          </p:nvPr>
        </p:nvSpPr>
        <p:spPr/>
        <p:txBody>
          <a:bodyPr/>
          <a:lstStyle/>
          <a:p>
            <a:r>
              <a:rPr lang="en-US" dirty="0"/>
              <a:t>Displays bandwidth usage.</a:t>
            </a:r>
          </a:p>
          <a:p>
            <a:pPr lvl="1"/>
            <a:r>
              <a:rPr lang="en-US" dirty="0"/>
              <a:t>Can reveal NIC/protocol consuming most bandwidth.</a:t>
            </a:r>
          </a:p>
          <a:p>
            <a:r>
              <a:rPr lang="en-US" dirty="0"/>
              <a:t>Use to identify why a link may be slow.</a:t>
            </a:r>
          </a:p>
          <a:p>
            <a:r>
              <a:rPr lang="en-US" dirty="0"/>
              <a:t>Example: </a:t>
            </a:r>
            <a:r>
              <a:rPr lang="en-US" dirty="0">
                <a:latin typeface="Cutive Mono" panose="020B0604020202020204" charset="0"/>
              </a:rPr>
              <a:t>iftop -</a:t>
            </a:r>
            <a:r>
              <a:rPr lang="en-US" dirty="0" err="1">
                <a:latin typeface="Cutive Mono" panose="020B0604020202020204" charset="0"/>
              </a:rPr>
              <a:t>i</a:t>
            </a:r>
            <a:r>
              <a:rPr lang="en-US" dirty="0">
                <a:latin typeface="Cutive Mono" panose="020B0604020202020204" charset="0"/>
              </a:rPr>
              <a:t> eth0</a:t>
            </a:r>
          </a:p>
          <a:p>
            <a:r>
              <a:rPr lang="en-US" dirty="0"/>
              <a:t>Network slowness may be symptom of bandwidth saturation.</a:t>
            </a:r>
          </a:p>
          <a:p>
            <a:pPr lvl="1"/>
            <a:r>
              <a:rPr lang="en-US" dirty="0"/>
              <a:t>Bandwidth capacity is being used up.</a:t>
            </a:r>
          </a:p>
          <a:p>
            <a:r>
              <a:rPr lang="en-US" dirty="0"/>
              <a:t>Use </a:t>
            </a:r>
            <a:r>
              <a:rPr lang="en-US" dirty="0" err="1">
                <a:latin typeface="Cutive Mono" panose="020B0604020202020204" charset="0"/>
              </a:rPr>
              <a:t>iftop</a:t>
            </a:r>
            <a:r>
              <a:rPr lang="en-US" dirty="0"/>
              <a:t> to identify excessive incoming/outgoing traffic on a NIC.</a:t>
            </a:r>
          </a:p>
          <a:p>
            <a:pPr lvl="1"/>
            <a:r>
              <a:rPr lang="en-US" dirty="0"/>
              <a:t>Use to identify offending host(s).</a:t>
            </a:r>
          </a:p>
          <a:p>
            <a:pPr lvl="1"/>
            <a:r>
              <a:rPr lang="en-US" dirty="0"/>
              <a:t>Take steps to stop offending host(s) from saturating network.</a:t>
            </a:r>
          </a:p>
        </p:txBody>
      </p:sp>
    </p:spTree>
    <p:extLst>
      <p:ext uri="{BB962C8B-B14F-4D97-AF65-F5344CB8AC3E}">
        <p14:creationId xmlns:p14="http://schemas.microsoft.com/office/powerpoint/2010/main" val="19450189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CCE083-A1F8-4024-9295-AB8AF9D188FA}"/>
              </a:ext>
            </a:extLst>
          </p:cNvPr>
          <p:cNvSpPr>
            <a:spLocks noGrp="1"/>
          </p:cNvSpPr>
          <p:nvPr>
            <p:ph type="title"/>
          </p:nvPr>
        </p:nvSpPr>
        <p:spPr/>
        <p:txBody>
          <a:bodyPr/>
          <a:lstStyle/>
          <a:p>
            <a:r>
              <a:rPr lang="en-US" dirty="0"/>
              <a:t>The </a:t>
            </a:r>
            <a:r>
              <a:rPr lang="en-US" dirty="0">
                <a:latin typeface="Cutive Mono" panose="020B0604020202020204" charset="0"/>
              </a:rPr>
              <a:t>iftop</a:t>
            </a:r>
            <a:r>
              <a:rPr lang="en-US" dirty="0"/>
              <a:t> Command (Slide 2 of 2)</a:t>
            </a:r>
          </a:p>
        </p:txBody>
      </p:sp>
      <p:sp>
        <p:nvSpPr>
          <p:cNvPr id="3" name="Slide Number Placeholder 2">
            <a:extLst>
              <a:ext uri="{FF2B5EF4-FFF2-40B4-BE49-F238E27FC236}">
                <a16:creationId xmlns:a16="http://schemas.microsoft.com/office/drawing/2014/main" id="{F0F2D7B6-39BB-4000-A859-D493CE5D265A}"/>
              </a:ext>
            </a:extLst>
          </p:cNvPr>
          <p:cNvSpPr>
            <a:spLocks noGrp="1"/>
          </p:cNvSpPr>
          <p:nvPr>
            <p:ph type="sldNum" sz="quarter" idx="4"/>
          </p:nvPr>
        </p:nvSpPr>
        <p:spPr/>
        <p:txBody>
          <a:bodyPr/>
          <a:lstStyle/>
          <a:p>
            <a:fld id="{2066355A-084C-D24E-9AD2-7E4FC41EA627}" type="slidenum">
              <a:rPr lang="en-US" smtClean="0"/>
              <a:pPr/>
              <a:t>156</a:t>
            </a:fld>
            <a:endParaRPr lang="en-US" dirty="0"/>
          </a:p>
        </p:txBody>
      </p:sp>
      <p:pic>
        <p:nvPicPr>
          <p:cNvPr id="4" name="Picture 3">
            <a:extLst>
              <a:ext uri="{FF2B5EF4-FFF2-40B4-BE49-F238E27FC236}">
                <a16:creationId xmlns:a16="http://schemas.microsoft.com/office/drawing/2014/main" id="{49078C13-B7A4-4D91-860B-50A167D447B8}"/>
              </a:ext>
            </a:extLst>
          </p:cNvPr>
          <p:cNvPicPr>
            <a:picLocks noChangeAspect="1"/>
          </p:cNvPicPr>
          <p:nvPr/>
        </p:nvPicPr>
        <p:blipFill>
          <a:blip r:embed="rId2"/>
          <a:stretch>
            <a:fillRect/>
          </a:stretch>
        </p:blipFill>
        <p:spPr>
          <a:xfrm>
            <a:off x="1278095" y="753115"/>
            <a:ext cx="6587810" cy="3637270"/>
          </a:xfrm>
          <a:prstGeom prst="rect">
            <a:avLst/>
          </a:prstGeom>
        </p:spPr>
      </p:pic>
    </p:spTree>
    <p:extLst>
      <p:ext uri="{BB962C8B-B14F-4D97-AF65-F5344CB8AC3E}">
        <p14:creationId xmlns:p14="http://schemas.microsoft.com/office/powerpoint/2010/main" val="11745241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F6A8-CF54-4E20-8251-86BF2A83BE5D}"/>
              </a:ext>
            </a:extLst>
          </p:cNvPr>
          <p:cNvSpPr>
            <a:spLocks noGrp="1"/>
          </p:cNvSpPr>
          <p:nvPr>
            <p:ph type="title"/>
          </p:nvPr>
        </p:nvSpPr>
        <p:spPr/>
        <p:txBody>
          <a:bodyPr/>
          <a:lstStyle/>
          <a:p>
            <a:r>
              <a:rPr lang="en-US" dirty="0"/>
              <a:t>The </a:t>
            </a:r>
            <a:r>
              <a:rPr lang="en-US" dirty="0">
                <a:latin typeface="Cutive Mono" panose="020B0604020202020204" charset="0"/>
              </a:rPr>
              <a:t>iperf</a:t>
            </a:r>
            <a:r>
              <a:rPr lang="en-US" dirty="0"/>
              <a:t> Command (Slide 1 of 2)</a:t>
            </a:r>
          </a:p>
        </p:txBody>
      </p:sp>
      <p:sp>
        <p:nvSpPr>
          <p:cNvPr id="3" name="Slide Number Placeholder 2">
            <a:extLst>
              <a:ext uri="{FF2B5EF4-FFF2-40B4-BE49-F238E27FC236}">
                <a16:creationId xmlns:a16="http://schemas.microsoft.com/office/drawing/2014/main" id="{4DA89206-9081-4708-AFDC-DDE7331BE656}"/>
              </a:ext>
            </a:extLst>
          </p:cNvPr>
          <p:cNvSpPr>
            <a:spLocks noGrp="1"/>
          </p:cNvSpPr>
          <p:nvPr>
            <p:ph type="sldNum" sz="quarter" idx="4"/>
          </p:nvPr>
        </p:nvSpPr>
        <p:spPr/>
        <p:txBody>
          <a:bodyPr/>
          <a:lstStyle/>
          <a:p>
            <a:fld id="{2066355A-084C-D24E-9AD2-7E4FC41EA627}" type="slidenum">
              <a:rPr lang="en-US" smtClean="0"/>
              <a:pPr/>
              <a:t>157</a:t>
            </a:fld>
            <a:endParaRPr lang="en-US" dirty="0"/>
          </a:p>
        </p:txBody>
      </p:sp>
      <p:sp>
        <p:nvSpPr>
          <p:cNvPr id="4" name="Content Placeholder 3">
            <a:extLst>
              <a:ext uri="{FF2B5EF4-FFF2-40B4-BE49-F238E27FC236}">
                <a16:creationId xmlns:a16="http://schemas.microsoft.com/office/drawing/2014/main" id="{6D9101E4-8CDF-4B75-BDF9-99FF08EB818A}"/>
              </a:ext>
            </a:extLst>
          </p:cNvPr>
          <p:cNvSpPr>
            <a:spLocks noGrp="1"/>
          </p:cNvSpPr>
          <p:nvPr>
            <p:ph idx="1"/>
          </p:nvPr>
        </p:nvSpPr>
        <p:spPr/>
        <p:txBody>
          <a:bodyPr/>
          <a:lstStyle/>
          <a:p>
            <a:r>
              <a:rPr lang="en-US" dirty="0"/>
              <a:t>Tests max throughput for an interface.</a:t>
            </a:r>
          </a:p>
          <a:p>
            <a:r>
              <a:rPr lang="en-US" dirty="0"/>
              <a:t>Installed on two endpoint systems.</a:t>
            </a:r>
          </a:p>
          <a:p>
            <a:pPr lvl="1"/>
            <a:r>
              <a:rPr lang="en-US" dirty="0"/>
              <a:t>One is server, the other client.</a:t>
            </a:r>
          </a:p>
          <a:p>
            <a:pPr lvl="1"/>
            <a:r>
              <a:rPr lang="en-US" dirty="0"/>
              <a:t>Client is being tested.</a:t>
            </a:r>
          </a:p>
          <a:p>
            <a:r>
              <a:rPr lang="en-US" dirty="0"/>
              <a:t>Use to ensure throughput is meeting expectations.</a:t>
            </a:r>
          </a:p>
          <a:p>
            <a:r>
              <a:rPr lang="en-US" dirty="0"/>
              <a:t>Basic test:</a:t>
            </a:r>
          </a:p>
          <a:p>
            <a:pPr marL="685800" lvl="1" indent="-342900">
              <a:buFont typeface="+mj-lt"/>
              <a:buAutoNum type="arabicPeriod"/>
            </a:pPr>
            <a:r>
              <a:rPr lang="en-US" dirty="0"/>
              <a:t>On server, run </a:t>
            </a:r>
            <a:r>
              <a:rPr lang="en-US" dirty="0">
                <a:latin typeface="Cutive Mono" panose="020B0604020202020204" charset="0"/>
              </a:rPr>
              <a:t>iperf -s</a:t>
            </a:r>
          </a:p>
          <a:p>
            <a:pPr marL="685800" lvl="1" indent="-342900">
              <a:buFont typeface="+mj-lt"/>
              <a:buAutoNum type="arabicPeriod"/>
            </a:pPr>
            <a:r>
              <a:rPr lang="en-US" dirty="0"/>
              <a:t>On client, run </a:t>
            </a:r>
            <a:r>
              <a:rPr lang="en-US" dirty="0">
                <a:latin typeface="Cutive Mono" panose="020B0604020202020204" charset="0"/>
              </a:rPr>
              <a:t>iperf -c {server address}</a:t>
            </a:r>
          </a:p>
          <a:p>
            <a:pPr marL="685800" lvl="1" indent="-342900">
              <a:buFont typeface="+mj-lt"/>
              <a:buAutoNum type="arabicPeriod"/>
            </a:pPr>
            <a:r>
              <a:rPr lang="en-US" dirty="0"/>
              <a:t>Examine results.</a:t>
            </a:r>
          </a:p>
        </p:txBody>
      </p:sp>
    </p:spTree>
    <p:extLst>
      <p:ext uri="{BB962C8B-B14F-4D97-AF65-F5344CB8AC3E}">
        <p14:creationId xmlns:p14="http://schemas.microsoft.com/office/powerpoint/2010/main" val="12823362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776082-4141-4E4E-A350-B271A47FF0FF}"/>
              </a:ext>
            </a:extLst>
          </p:cNvPr>
          <p:cNvSpPr>
            <a:spLocks noGrp="1"/>
          </p:cNvSpPr>
          <p:nvPr>
            <p:ph type="title"/>
          </p:nvPr>
        </p:nvSpPr>
        <p:spPr/>
        <p:txBody>
          <a:bodyPr/>
          <a:lstStyle/>
          <a:p>
            <a:r>
              <a:rPr lang="en-US" dirty="0"/>
              <a:t>The </a:t>
            </a:r>
            <a:r>
              <a:rPr lang="en-US" dirty="0">
                <a:latin typeface="Cutive Mono" panose="020B0604020202020204" charset="0"/>
              </a:rPr>
              <a:t>iperf</a:t>
            </a:r>
            <a:r>
              <a:rPr lang="en-US" dirty="0"/>
              <a:t> Command (Slide 2 of 2)</a:t>
            </a:r>
          </a:p>
        </p:txBody>
      </p:sp>
      <p:sp>
        <p:nvSpPr>
          <p:cNvPr id="3" name="Slide Number Placeholder 2">
            <a:extLst>
              <a:ext uri="{FF2B5EF4-FFF2-40B4-BE49-F238E27FC236}">
                <a16:creationId xmlns:a16="http://schemas.microsoft.com/office/drawing/2014/main" id="{2BD22A53-BFDB-46A3-B0F4-A1D03FE0637F}"/>
              </a:ext>
            </a:extLst>
          </p:cNvPr>
          <p:cNvSpPr>
            <a:spLocks noGrp="1"/>
          </p:cNvSpPr>
          <p:nvPr>
            <p:ph type="sldNum" sz="quarter" idx="4"/>
          </p:nvPr>
        </p:nvSpPr>
        <p:spPr/>
        <p:txBody>
          <a:bodyPr/>
          <a:lstStyle/>
          <a:p>
            <a:fld id="{2066355A-084C-D24E-9AD2-7E4FC41EA627}" type="slidenum">
              <a:rPr lang="en-US" smtClean="0"/>
              <a:pPr/>
              <a:t>158</a:t>
            </a:fld>
            <a:endParaRPr lang="en-US" dirty="0"/>
          </a:p>
        </p:txBody>
      </p:sp>
      <p:pic>
        <p:nvPicPr>
          <p:cNvPr id="4" name="Picture 3">
            <a:extLst>
              <a:ext uri="{FF2B5EF4-FFF2-40B4-BE49-F238E27FC236}">
                <a16:creationId xmlns:a16="http://schemas.microsoft.com/office/drawing/2014/main" id="{41E8E820-339A-4789-AE81-8334349E2B65}"/>
              </a:ext>
            </a:extLst>
          </p:cNvPr>
          <p:cNvPicPr>
            <a:picLocks noChangeAspect="1"/>
          </p:cNvPicPr>
          <p:nvPr/>
        </p:nvPicPr>
        <p:blipFill>
          <a:blip r:embed="rId2"/>
          <a:stretch>
            <a:fillRect/>
          </a:stretch>
        </p:blipFill>
        <p:spPr>
          <a:xfrm>
            <a:off x="1191384" y="1073334"/>
            <a:ext cx="6761233" cy="3274076"/>
          </a:xfrm>
          <a:prstGeom prst="rect">
            <a:avLst/>
          </a:prstGeom>
        </p:spPr>
      </p:pic>
    </p:spTree>
    <p:extLst>
      <p:ext uri="{BB962C8B-B14F-4D97-AF65-F5344CB8AC3E}">
        <p14:creationId xmlns:p14="http://schemas.microsoft.com/office/powerpoint/2010/main" val="19385040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84619-EA97-494F-9B88-813E000B7E19}"/>
              </a:ext>
            </a:extLst>
          </p:cNvPr>
          <p:cNvSpPr>
            <a:spLocks noGrp="1"/>
          </p:cNvSpPr>
          <p:nvPr>
            <p:ph type="title"/>
          </p:nvPr>
        </p:nvSpPr>
        <p:spPr/>
        <p:txBody>
          <a:bodyPr/>
          <a:lstStyle/>
          <a:p>
            <a:r>
              <a:rPr lang="en-US" dirty="0"/>
              <a:t>The </a:t>
            </a:r>
            <a:r>
              <a:rPr lang="en-US" dirty="0">
                <a:latin typeface="Cutive Mono" panose="020B0604020202020204" charset="0"/>
              </a:rPr>
              <a:t>mtr</a:t>
            </a:r>
            <a:r>
              <a:rPr lang="en-US" dirty="0"/>
              <a:t> Command (Slide 1 of 2)</a:t>
            </a:r>
          </a:p>
        </p:txBody>
      </p:sp>
      <p:sp>
        <p:nvSpPr>
          <p:cNvPr id="3" name="Slide Number Placeholder 2">
            <a:extLst>
              <a:ext uri="{FF2B5EF4-FFF2-40B4-BE49-F238E27FC236}">
                <a16:creationId xmlns:a16="http://schemas.microsoft.com/office/drawing/2014/main" id="{BC1A4E46-327E-4A4F-B365-837CD0C1B6AE}"/>
              </a:ext>
            </a:extLst>
          </p:cNvPr>
          <p:cNvSpPr>
            <a:spLocks noGrp="1"/>
          </p:cNvSpPr>
          <p:nvPr>
            <p:ph type="sldNum" sz="quarter" idx="4"/>
          </p:nvPr>
        </p:nvSpPr>
        <p:spPr/>
        <p:txBody>
          <a:bodyPr/>
          <a:lstStyle/>
          <a:p>
            <a:fld id="{2066355A-084C-D24E-9AD2-7E4FC41EA627}" type="slidenum">
              <a:rPr lang="en-US" smtClean="0"/>
              <a:pPr/>
              <a:t>159</a:t>
            </a:fld>
            <a:endParaRPr lang="en-US" dirty="0"/>
          </a:p>
        </p:txBody>
      </p:sp>
      <p:sp>
        <p:nvSpPr>
          <p:cNvPr id="4" name="Content Placeholder 3">
            <a:extLst>
              <a:ext uri="{FF2B5EF4-FFF2-40B4-BE49-F238E27FC236}">
                <a16:creationId xmlns:a16="http://schemas.microsoft.com/office/drawing/2014/main" id="{4FB76AAF-E45F-4956-9663-EF39CCA5D35A}"/>
              </a:ext>
            </a:extLst>
          </p:cNvPr>
          <p:cNvSpPr>
            <a:spLocks noGrp="1"/>
          </p:cNvSpPr>
          <p:nvPr>
            <p:ph idx="1"/>
          </p:nvPr>
        </p:nvSpPr>
        <p:spPr/>
        <p:txBody>
          <a:bodyPr/>
          <a:lstStyle/>
          <a:p>
            <a:r>
              <a:rPr lang="en-US" dirty="0"/>
              <a:t>Combines </a:t>
            </a:r>
            <a:r>
              <a:rPr lang="en-US" dirty="0">
                <a:latin typeface="Cutive Mono" panose="020B0604020202020204" charset="0"/>
              </a:rPr>
              <a:t>ping</a:t>
            </a:r>
            <a:r>
              <a:rPr lang="en-US" dirty="0"/>
              <a:t>, </a:t>
            </a:r>
            <a:r>
              <a:rPr lang="en-US" dirty="0">
                <a:latin typeface="Cutive Mono" panose="020B0604020202020204" charset="0"/>
              </a:rPr>
              <a:t>traceroute</a:t>
            </a:r>
            <a:r>
              <a:rPr lang="en-US" dirty="0"/>
              <a:t>, and more for testing connection quality.</a:t>
            </a:r>
          </a:p>
          <a:p>
            <a:r>
              <a:rPr lang="en-US" dirty="0"/>
              <a:t>Packets sent to destination in large groups.</a:t>
            </a:r>
          </a:p>
          <a:p>
            <a:pPr lvl="1"/>
            <a:r>
              <a:rPr lang="en-US" dirty="0"/>
              <a:t>Time taken for response is noted.</a:t>
            </a:r>
          </a:p>
          <a:p>
            <a:r>
              <a:rPr lang="en-US" dirty="0"/>
              <a:t>Takes note of lost/dropped packets.</a:t>
            </a:r>
          </a:p>
          <a:p>
            <a:pPr lvl="1"/>
            <a:r>
              <a:rPr lang="en-US" dirty="0"/>
              <a:t>Packets can't reach destination.</a:t>
            </a:r>
          </a:p>
          <a:p>
            <a:pPr lvl="1"/>
            <a:r>
              <a:rPr lang="en-US" dirty="0"/>
              <a:t>Can lead to latency or lost data.</a:t>
            </a:r>
          </a:p>
          <a:p>
            <a:pPr lvl="1"/>
            <a:r>
              <a:rPr lang="en-US" dirty="0"/>
              <a:t>Many lost packets indicate an issue on the path.</a:t>
            </a:r>
          </a:p>
          <a:p>
            <a:r>
              <a:rPr lang="en-US" dirty="0" err="1">
                <a:latin typeface="Cutive Mono" panose="020B0604020202020204" charset="0"/>
              </a:rPr>
              <a:t>mtr</a:t>
            </a:r>
            <a:r>
              <a:rPr lang="en-US" dirty="0"/>
              <a:t> outputs percentage of packets lost.</a:t>
            </a:r>
          </a:p>
          <a:p>
            <a:pPr lvl="1"/>
            <a:r>
              <a:rPr lang="en-US" dirty="0"/>
              <a:t>High percentage on a node may suggest it is faulty.</a:t>
            </a:r>
          </a:p>
        </p:txBody>
      </p:sp>
    </p:spTree>
    <p:extLst>
      <p:ext uri="{BB962C8B-B14F-4D97-AF65-F5344CB8AC3E}">
        <p14:creationId xmlns:p14="http://schemas.microsoft.com/office/powerpoint/2010/main" val="3340112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236BC8-4137-49D5-B053-F668ADF4C39A}"/>
              </a:ext>
            </a:extLst>
          </p:cNvPr>
          <p:cNvSpPr>
            <a:spLocks noGrp="1"/>
          </p:cNvSpPr>
          <p:nvPr>
            <p:ph type="title"/>
          </p:nvPr>
        </p:nvSpPr>
        <p:spPr/>
        <p:txBody>
          <a:bodyPr/>
          <a:lstStyle/>
          <a:p>
            <a:r>
              <a:rPr lang="en-US" dirty="0"/>
              <a:t>Network Segments (Slide 1 of 2)</a:t>
            </a:r>
          </a:p>
        </p:txBody>
      </p:sp>
      <p:sp>
        <p:nvSpPr>
          <p:cNvPr id="4" name="Slide Number Placeholder 3">
            <a:extLst>
              <a:ext uri="{FF2B5EF4-FFF2-40B4-BE49-F238E27FC236}">
                <a16:creationId xmlns:a16="http://schemas.microsoft.com/office/drawing/2014/main" id="{597C89B4-8BC1-463B-9909-B2C58EC39B17}"/>
              </a:ext>
            </a:extLst>
          </p:cNvPr>
          <p:cNvSpPr>
            <a:spLocks noGrp="1"/>
          </p:cNvSpPr>
          <p:nvPr>
            <p:ph type="sldNum" sz="quarter" idx="4"/>
          </p:nvPr>
        </p:nvSpPr>
        <p:spPr/>
        <p:txBody>
          <a:bodyPr/>
          <a:lstStyle/>
          <a:p>
            <a:fld id="{2066355A-084C-D24E-9AD2-7E4FC41EA627}" type="slidenum">
              <a:rPr lang="en-US" smtClean="0"/>
              <a:pPr/>
              <a:t>16</a:t>
            </a:fld>
            <a:endParaRPr lang="en-US" dirty="0"/>
          </a:p>
        </p:txBody>
      </p:sp>
      <p:sp>
        <p:nvSpPr>
          <p:cNvPr id="7" name="Content Placeholder 6">
            <a:extLst>
              <a:ext uri="{FF2B5EF4-FFF2-40B4-BE49-F238E27FC236}">
                <a16:creationId xmlns:a16="http://schemas.microsoft.com/office/drawing/2014/main" id="{6DBD25DB-C947-462E-8002-CFA026428791}"/>
              </a:ext>
            </a:extLst>
          </p:cNvPr>
          <p:cNvSpPr>
            <a:spLocks noGrp="1"/>
          </p:cNvSpPr>
          <p:nvPr>
            <p:ph idx="1"/>
          </p:nvPr>
        </p:nvSpPr>
        <p:spPr/>
        <p:txBody>
          <a:bodyPr/>
          <a:lstStyle/>
          <a:p>
            <a:r>
              <a:rPr lang="en-US" dirty="0"/>
              <a:t>Divide network into segments for easier management.</a:t>
            </a:r>
          </a:p>
          <a:p>
            <a:pPr lvl="1"/>
            <a:r>
              <a:rPr lang="en-US" dirty="0"/>
              <a:t>Better performance.</a:t>
            </a:r>
          </a:p>
          <a:p>
            <a:pPr lvl="1"/>
            <a:r>
              <a:rPr lang="en-US" dirty="0"/>
              <a:t>Better security.</a:t>
            </a:r>
          </a:p>
          <a:p>
            <a:r>
              <a:rPr lang="en-US" dirty="0"/>
              <a:t>Logical divisions are called subnets.</a:t>
            </a:r>
          </a:p>
          <a:p>
            <a:pPr lvl="1"/>
            <a:r>
              <a:rPr lang="en-US" dirty="0"/>
              <a:t>Identified by network ID.</a:t>
            </a:r>
          </a:p>
        </p:txBody>
      </p:sp>
    </p:spTree>
    <p:extLst>
      <p:ext uri="{BB962C8B-B14F-4D97-AF65-F5344CB8AC3E}">
        <p14:creationId xmlns:p14="http://schemas.microsoft.com/office/powerpoint/2010/main" val="257684272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99DBF7-6851-4C1F-8442-7B21EBFF3497}"/>
              </a:ext>
            </a:extLst>
          </p:cNvPr>
          <p:cNvSpPr>
            <a:spLocks noGrp="1"/>
          </p:cNvSpPr>
          <p:nvPr>
            <p:ph type="title"/>
          </p:nvPr>
        </p:nvSpPr>
        <p:spPr/>
        <p:txBody>
          <a:bodyPr/>
          <a:lstStyle/>
          <a:p>
            <a:r>
              <a:rPr lang="en-US" dirty="0"/>
              <a:t>The </a:t>
            </a:r>
            <a:r>
              <a:rPr lang="en-US" dirty="0">
                <a:latin typeface="Cutive Mono" panose="020B0604020202020204" charset="0"/>
              </a:rPr>
              <a:t>mtr</a:t>
            </a:r>
            <a:r>
              <a:rPr lang="en-US" dirty="0"/>
              <a:t> Command (Slide 2 of 2)</a:t>
            </a:r>
          </a:p>
        </p:txBody>
      </p:sp>
      <p:sp>
        <p:nvSpPr>
          <p:cNvPr id="3" name="Slide Number Placeholder 2">
            <a:extLst>
              <a:ext uri="{FF2B5EF4-FFF2-40B4-BE49-F238E27FC236}">
                <a16:creationId xmlns:a16="http://schemas.microsoft.com/office/drawing/2014/main" id="{E86E170D-5733-49A3-A94F-B5335585B674}"/>
              </a:ext>
            </a:extLst>
          </p:cNvPr>
          <p:cNvSpPr>
            <a:spLocks noGrp="1"/>
          </p:cNvSpPr>
          <p:nvPr>
            <p:ph type="sldNum" sz="quarter" idx="4"/>
          </p:nvPr>
        </p:nvSpPr>
        <p:spPr/>
        <p:txBody>
          <a:bodyPr/>
          <a:lstStyle/>
          <a:p>
            <a:fld id="{2066355A-084C-D24E-9AD2-7E4FC41EA627}" type="slidenum">
              <a:rPr lang="en-US" smtClean="0"/>
              <a:pPr/>
              <a:t>160</a:t>
            </a:fld>
            <a:endParaRPr lang="en-US" dirty="0"/>
          </a:p>
        </p:txBody>
      </p:sp>
      <p:pic>
        <p:nvPicPr>
          <p:cNvPr id="4" name="Picture 3">
            <a:extLst>
              <a:ext uri="{FF2B5EF4-FFF2-40B4-BE49-F238E27FC236}">
                <a16:creationId xmlns:a16="http://schemas.microsoft.com/office/drawing/2014/main" id="{2222B08A-01F0-49C5-90D9-83CEFBFAE30E}"/>
              </a:ext>
            </a:extLst>
          </p:cNvPr>
          <p:cNvPicPr>
            <a:picLocks noChangeAspect="1"/>
          </p:cNvPicPr>
          <p:nvPr/>
        </p:nvPicPr>
        <p:blipFill>
          <a:blip r:embed="rId2"/>
          <a:stretch>
            <a:fillRect/>
          </a:stretch>
        </p:blipFill>
        <p:spPr>
          <a:xfrm>
            <a:off x="1108563" y="1105418"/>
            <a:ext cx="6926875" cy="3354287"/>
          </a:xfrm>
          <a:prstGeom prst="rect">
            <a:avLst/>
          </a:prstGeom>
        </p:spPr>
      </p:pic>
    </p:spTree>
    <p:extLst>
      <p:ext uri="{BB962C8B-B14F-4D97-AF65-F5344CB8AC3E}">
        <p14:creationId xmlns:p14="http://schemas.microsoft.com/office/powerpoint/2010/main" val="341498119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024C-2C50-413E-A126-EC48E004AFF3}"/>
              </a:ext>
            </a:extLst>
          </p:cNvPr>
          <p:cNvSpPr>
            <a:spLocks noGrp="1"/>
          </p:cNvSpPr>
          <p:nvPr>
            <p:ph type="title"/>
          </p:nvPr>
        </p:nvSpPr>
        <p:spPr/>
        <p:txBody>
          <a:bodyPr/>
          <a:lstStyle/>
          <a:p>
            <a:r>
              <a:rPr lang="en-US" dirty="0"/>
              <a:t>The </a:t>
            </a:r>
            <a:r>
              <a:rPr lang="en-US" dirty="0">
                <a:latin typeface="Cutive Mono" panose="020B0604020202020204" charset="0"/>
              </a:rPr>
              <a:t>arp</a:t>
            </a:r>
            <a:r>
              <a:rPr lang="en-US" dirty="0"/>
              <a:t> Command (Slide 1 of 2)</a:t>
            </a:r>
          </a:p>
        </p:txBody>
      </p:sp>
      <p:sp>
        <p:nvSpPr>
          <p:cNvPr id="3" name="Slide Number Placeholder 2">
            <a:extLst>
              <a:ext uri="{FF2B5EF4-FFF2-40B4-BE49-F238E27FC236}">
                <a16:creationId xmlns:a16="http://schemas.microsoft.com/office/drawing/2014/main" id="{C3EB7058-BCFD-4535-BD85-56FA1722D938}"/>
              </a:ext>
            </a:extLst>
          </p:cNvPr>
          <p:cNvSpPr>
            <a:spLocks noGrp="1"/>
          </p:cNvSpPr>
          <p:nvPr>
            <p:ph type="sldNum" sz="quarter" idx="4"/>
          </p:nvPr>
        </p:nvSpPr>
        <p:spPr/>
        <p:txBody>
          <a:bodyPr/>
          <a:lstStyle/>
          <a:p>
            <a:fld id="{2066355A-084C-D24E-9AD2-7E4FC41EA627}" type="slidenum">
              <a:rPr lang="en-US" smtClean="0"/>
              <a:pPr/>
              <a:t>161</a:t>
            </a:fld>
            <a:endParaRPr lang="en-US" dirty="0"/>
          </a:p>
        </p:txBody>
      </p:sp>
      <p:sp>
        <p:nvSpPr>
          <p:cNvPr id="4" name="Content Placeholder 3">
            <a:extLst>
              <a:ext uri="{FF2B5EF4-FFF2-40B4-BE49-F238E27FC236}">
                <a16:creationId xmlns:a16="http://schemas.microsoft.com/office/drawing/2014/main" id="{59393D0F-9EAC-403E-9A36-0DBC2DF43887}"/>
              </a:ext>
            </a:extLst>
          </p:cNvPr>
          <p:cNvSpPr>
            <a:spLocks noGrp="1"/>
          </p:cNvSpPr>
          <p:nvPr>
            <p:ph idx="1"/>
          </p:nvPr>
        </p:nvSpPr>
        <p:spPr/>
        <p:txBody>
          <a:bodyPr/>
          <a:lstStyle/>
          <a:p>
            <a:r>
              <a:rPr lang="en-US" dirty="0"/>
              <a:t>ARP relates IP addresses and MAC addresses.</a:t>
            </a:r>
          </a:p>
          <a:p>
            <a:r>
              <a:rPr lang="en-US" dirty="0">
                <a:latin typeface="Cutive Mono" panose="020B0604020202020204" charset="0"/>
              </a:rPr>
              <a:t>arp</a:t>
            </a:r>
            <a:r>
              <a:rPr lang="en-US" dirty="0"/>
              <a:t> command discovers info about known MAC addresses.</a:t>
            </a:r>
          </a:p>
          <a:p>
            <a:r>
              <a:rPr lang="en-US" dirty="0"/>
              <a:t>Computers cache resolved IP/MAC address combinations.</a:t>
            </a:r>
          </a:p>
          <a:p>
            <a:pPr lvl="1"/>
            <a:r>
              <a:rPr lang="en-US" dirty="0"/>
              <a:t>Incorrect or out-of-date info can lead to lost connectivity.</a:t>
            </a:r>
          </a:p>
          <a:p>
            <a:r>
              <a:rPr lang="en-US" dirty="0"/>
              <a:t>ARP cache can be cleared to troubleshoot.</a:t>
            </a:r>
          </a:p>
          <a:p>
            <a:pPr lvl="1"/>
            <a:r>
              <a:rPr lang="en-US" dirty="0">
                <a:latin typeface="Cutive Mono" panose="020B0604020202020204" charset="0"/>
              </a:rPr>
              <a:t>arp -d {IP address}</a:t>
            </a:r>
            <a:r>
              <a:rPr lang="en-US" dirty="0"/>
              <a:t> to clear entry.</a:t>
            </a:r>
          </a:p>
          <a:p>
            <a:pPr lvl="1"/>
            <a:r>
              <a:rPr lang="en-US" dirty="0">
                <a:latin typeface="Cutive Mono" panose="020B0604020202020204" charset="0"/>
              </a:rPr>
              <a:t>arp -a</a:t>
            </a:r>
            <a:r>
              <a:rPr lang="en-US" dirty="0"/>
              <a:t> to view cache.</a:t>
            </a:r>
          </a:p>
        </p:txBody>
      </p:sp>
    </p:spTree>
    <p:extLst>
      <p:ext uri="{BB962C8B-B14F-4D97-AF65-F5344CB8AC3E}">
        <p14:creationId xmlns:p14="http://schemas.microsoft.com/office/powerpoint/2010/main" val="5063392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AA0A7F-03A4-4EF6-B7A7-9CE51F12CEC3}"/>
              </a:ext>
            </a:extLst>
          </p:cNvPr>
          <p:cNvSpPr>
            <a:spLocks noGrp="1"/>
          </p:cNvSpPr>
          <p:nvPr>
            <p:ph type="title"/>
          </p:nvPr>
        </p:nvSpPr>
        <p:spPr/>
        <p:txBody>
          <a:bodyPr/>
          <a:lstStyle/>
          <a:p>
            <a:r>
              <a:rPr lang="en-US" dirty="0"/>
              <a:t>The </a:t>
            </a:r>
            <a:r>
              <a:rPr lang="en-US" dirty="0">
                <a:latin typeface="Cutive Mono" panose="020B0604020202020204" charset="0"/>
              </a:rPr>
              <a:t>arp</a:t>
            </a:r>
            <a:r>
              <a:rPr lang="en-US" dirty="0"/>
              <a:t> Command (Slide 2 of 2)</a:t>
            </a:r>
          </a:p>
        </p:txBody>
      </p:sp>
      <p:sp>
        <p:nvSpPr>
          <p:cNvPr id="3" name="Slide Number Placeholder 2">
            <a:extLst>
              <a:ext uri="{FF2B5EF4-FFF2-40B4-BE49-F238E27FC236}">
                <a16:creationId xmlns:a16="http://schemas.microsoft.com/office/drawing/2014/main" id="{7A0AF654-CF3B-4026-86E3-C968A341BF29}"/>
              </a:ext>
            </a:extLst>
          </p:cNvPr>
          <p:cNvSpPr>
            <a:spLocks noGrp="1"/>
          </p:cNvSpPr>
          <p:nvPr>
            <p:ph type="sldNum" sz="quarter" idx="4"/>
          </p:nvPr>
        </p:nvSpPr>
        <p:spPr/>
        <p:txBody>
          <a:bodyPr/>
          <a:lstStyle/>
          <a:p>
            <a:fld id="{2066355A-084C-D24E-9AD2-7E4FC41EA627}" type="slidenum">
              <a:rPr lang="en-US" smtClean="0"/>
              <a:pPr/>
              <a:t>162</a:t>
            </a:fld>
            <a:endParaRPr lang="en-US" dirty="0"/>
          </a:p>
        </p:txBody>
      </p:sp>
      <p:pic>
        <p:nvPicPr>
          <p:cNvPr id="4" name="Picture 3">
            <a:extLst>
              <a:ext uri="{FF2B5EF4-FFF2-40B4-BE49-F238E27FC236}">
                <a16:creationId xmlns:a16="http://schemas.microsoft.com/office/drawing/2014/main" id="{C3C89808-B47F-4BCA-97D2-07E194E3607A}"/>
              </a:ext>
            </a:extLst>
          </p:cNvPr>
          <p:cNvPicPr>
            <a:picLocks noChangeAspect="1"/>
          </p:cNvPicPr>
          <p:nvPr/>
        </p:nvPicPr>
        <p:blipFill>
          <a:blip r:embed="rId2"/>
          <a:stretch>
            <a:fillRect/>
          </a:stretch>
        </p:blipFill>
        <p:spPr>
          <a:xfrm>
            <a:off x="881777" y="1085366"/>
            <a:ext cx="7380446" cy="3350276"/>
          </a:xfrm>
          <a:prstGeom prst="rect">
            <a:avLst/>
          </a:prstGeom>
        </p:spPr>
      </p:pic>
    </p:spTree>
    <p:extLst>
      <p:ext uri="{BB962C8B-B14F-4D97-AF65-F5344CB8AC3E}">
        <p14:creationId xmlns:p14="http://schemas.microsoft.com/office/powerpoint/2010/main" val="18405700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BD521-B3A7-48CD-BB89-021E6E31D0C2}"/>
              </a:ext>
            </a:extLst>
          </p:cNvPr>
          <p:cNvSpPr>
            <a:spLocks noGrp="1"/>
          </p:cNvSpPr>
          <p:nvPr>
            <p:ph type="title"/>
          </p:nvPr>
        </p:nvSpPr>
        <p:spPr/>
        <p:txBody>
          <a:bodyPr/>
          <a:lstStyle/>
          <a:p>
            <a:r>
              <a:rPr lang="en-US" dirty="0"/>
              <a:t>The </a:t>
            </a:r>
            <a:r>
              <a:rPr lang="en-US" dirty="0">
                <a:latin typeface="Cutive Mono" panose="020B0604020202020204" charset="0"/>
              </a:rPr>
              <a:t>whois</a:t>
            </a:r>
            <a:r>
              <a:rPr lang="en-US" dirty="0"/>
              <a:t> Command (Slide 1 of 2)</a:t>
            </a:r>
          </a:p>
        </p:txBody>
      </p:sp>
      <p:sp>
        <p:nvSpPr>
          <p:cNvPr id="3" name="Slide Number Placeholder 2">
            <a:extLst>
              <a:ext uri="{FF2B5EF4-FFF2-40B4-BE49-F238E27FC236}">
                <a16:creationId xmlns:a16="http://schemas.microsoft.com/office/drawing/2014/main" id="{0CD24DEF-E1F8-4167-8910-032FABCFAC4A}"/>
              </a:ext>
            </a:extLst>
          </p:cNvPr>
          <p:cNvSpPr>
            <a:spLocks noGrp="1"/>
          </p:cNvSpPr>
          <p:nvPr>
            <p:ph type="sldNum" sz="quarter" idx="4"/>
          </p:nvPr>
        </p:nvSpPr>
        <p:spPr/>
        <p:txBody>
          <a:bodyPr/>
          <a:lstStyle/>
          <a:p>
            <a:fld id="{2066355A-084C-D24E-9AD2-7E4FC41EA627}" type="slidenum">
              <a:rPr lang="en-US" smtClean="0"/>
              <a:pPr/>
              <a:t>163</a:t>
            </a:fld>
            <a:endParaRPr lang="en-US" dirty="0"/>
          </a:p>
        </p:txBody>
      </p:sp>
      <p:sp>
        <p:nvSpPr>
          <p:cNvPr id="4" name="Content Placeholder 3">
            <a:extLst>
              <a:ext uri="{FF2B5EF4-FFF2-40B4-BE49-F238E27FC236}">
                <a16:creationId xmlns:a16="http://schemas.microsoft.com/office/drawing/2014/main" id="{E1C23C65-8ED8-45D2-8F33-A102AD7B0291}"/>
              </a:ext>
            </a:extLst>
          </p:cNvPr>
          <p:cNvSpPr>
            <a:spLocks noGrp="1"/>
          </p:cNvSpPr>
          <p:nvPr>
            <p:ph idx="1"/>
          </p:nvPr>
        </p:nvSpPr>
        <p:spPr/>
        <p:txBody>
          <a:bodyPr/>
          <a:lstStyle/>
          <a:p>
            <a:r>
              <a:rPr lang="en-US" dirty="0"/>
              <a:t>Provides info on Internet DNS registration.</a:t>
            </a:r>
          </a:p>
          <a:p>
            <a:r>
              <a:rPr lang="en-US" dirty="0"/>
              <a:t>Use to learn or verify domain name ownership, contact info, etc.</a:t>
            </a:r>
          </a:p>
          <a:p>
            <a:r>
              <a:rPr lang="en-US" dirty="0"/>
              <a:t>Examples:</a:t>
            </a:r>
          </a:p>
          <a:p>
            <a:pPr lvl="1"/>
            <a:r>
              <a:rPr lang="en-US" dirty="0">
                <a:latin typeface="Cutive Mono" panose="020B0604020202020204" charset="0"/>
              </a:rPr>
              <a:t>whois google.com</a:t>
            </a:r>
          </a:p>
          <a:p>
            <a:pPr lvl="1"/>
            <a:r>
              <a:rPr lang="en-US" dirty="0">
                <a:latin typeface="Cutive Mono" panose="020B0604020202020204" charset="0"/>
              </a:rPr>
              <a:t>whois ubuntu.com</a:t>
            </a:r>
          </a:p>
          <a:p>
            <a:pPr lvl="1"/>
            <a:r>
              <a:rPr lang="en-US" dirty="0">
                <a:latin typeface="Cutive Mono" panose="020B0604020202020204" charset="0"/>
              </a:rPr>
              <a:t>whois redhat.com</a:t>
            </a:r>
          </a:p>
        </p:txBody>
      </p:sp>
    </p:spTree>
    <p:extLst>
      <p:ext uri="{BB962C8B-B14F-4D97-AF65-F5344CB8AC3E}">
        <p14:creationId xmlns:p14="http://schemas.microsoft.com/office/powerpoint/2010/main" val="274398691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76AF8A-C6F7-4F88-85C4-EE3EA9F61CC4}"/>
              </a:ext>
            </a:extLst>
          </p:cNvPr>
          <p:cNvSpPr>
            <a:spLocks noGrp="1"/>
          </p:cNvSpPr>
          <p:nvPr>
            <p:ph type="title"/>
          </p:nvPr>
        </p:nvSpPr>
        <p:spPr/>
        <p:txBody>
          <a:bodyPr/>
          <a:lstStyle/>
          <a:p>
            <a:r>
              <a:rPr lang="en-US" dirty="0"/>
              <a:t>The </a:t>
            </a:r>
            <a:r>
              <a:rPr lang="en-US" dirty="0">
                <a:latin typeface="Cutive Mono" panose="020B0604020202020204" charset="0"/>
              </a:rPr>
              <a:t>whois</a:t>
            </a:r>
            <a:r>
              <a:rPr lang="en-US" dirty="0"/>
              <a:t> Command (Slide 2 of 2)</a:t>
            </a:r>
          </a:p>
        </p:txBody>
      </p:sp>
      <p:sp>
        <p:nvSpPr>
          <p:cNvPr id="3" name="Slide Number Placeholder 2">
            <a:extLst>
              <a:ext uri="{FF2B5EF4-FFF2-40B4-BE49-F238E27FC236}">
                <a16:creationId xmlns:a16="http://schemas.microsoft.com/office/drawing/2014/main" id="{9BE4FCB9-33BD-49EA-A78D-AC2D7758A2D8}"/>
              </a:ext>
            </a:extLst>
          </p:cNvPr>
          <p:cNvSpPr>
            <a:spLocks noGrp="1"/>
          </p:cNvSpPr>
          <p:nvPr>
            <p:ph type="sldNum" sz="quarter" idx="4"/>
          </p:nvPr>
        </p:nvSpPr>
        <p:spPr/>
        <p:txBody>
          <a:bodyPr/>
          <a:lstStyle/>
          <a:p>
            <a:fld id="{2066355A-084C-D24E-9AD2-7E4FC41EA627}" type="slidenum">
              <a:rPr lang="en-US" smtClean="0"/>
              <a:pPr/>
              <a:t>164</a:t>
            </a:fld>
            <a:endParaRPr lang="en-US" dirty="0"/>
          </a:p>
        </p:txBody>
      </p:sp>
      <p:pic>
        <p:nvPicPr>
          <p:cNvPr id="4" name="Picture 3">
            <a:extLst>
              <a:ext uri="{FF2B5EF4-FFF2-40B4-BE49-F238E27FC236}">
                <a16:creationId xmlns:a16="http://schemas.microsoft.com/office/drawing/2014/main" id="{9BF1862B-A250-40BA-9463-DDB22643A835}"/>
              </a:ext>
            </a:extLst>
          </p:cNvPr>
          <p:cNvPicPr>
            <a:picLocks noChangeAspect="1"/>
          </p:cNvPicPr>
          <p:nvPr/>
        </p:nvPicPr>
        <p:blipFill>
          <a:blip r:embed="rId2"/>
          <a:stretch>
            <a:fillRect/>
          </a:stretch>
        </p:blipFill>
        <p:spPr>
          <a:xfrm>
            <a:off x="931326" y="1031365"/>
            <a:ext cx="7281348" cy="3525938"/>
          </a:xfrm>
          <a:prstGeom prst="rect">
            <a:avLst/>
          </a:prstGeom>
        </p:spPr>
      </p:pic>
    </p:spTree>
    <p:extLst>
      <p:ext uri="{BB962C8B-B14F-4D97-AF65-F5344CB8AC3E}">
        <p14:creationId xmlns:p14="http://schemas.microsoft.com/office/powerpoint/2010/main" val="2545174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8C4A-F1CC-4DA1-B982-3FDEACB18B89}"/>
              </a:ext>
            </a:extLst>
          </p:cNvPr>
          <p:cNvSpPr>
            <a:spLocks noGrp="1"/>
          </p:cNvSpPr>
          <p:nvPr>
            <p:ph type="title"/>
          </p:nvPr>
        </p:nvSpPr>
        <p:spPr/>
        <p:txBody>
          <a:bodyPr/>
          <a:lstStyle/>
          <a:p>
            <a:r>
              <a:rPr lang="en-US" dirty="0"/>
              <a:t>Guidelines for Troubleshooting Networking Issues</a:t>
            </a:r>
          </a:p>
        </p:txBody>
      </p:sp>
      <p:sp>
        <p:nvSpPr>
          <p:cNvPr id="3" name="Slide Number Placeholder 2">
            <a:extLst>
              <a:ext uri="{FF2B5EF4-FFF2-40B4-BE49-F238E27FC236}">
                <a16:creationId xmlns:a16="http://schemas.microsoft.com/office/drawing/2014/main" id="{B91E5269-A83C-4F4D-9D95-D5DAB71CFF55}"/>
              </a:ext>
            </a:extLst>
          </p:cNvPr>
          <p:cNvSpPr>
            <a:spLocks noGrp="1"/>
          </p:cNvSpPr>
          <p:nvPr>
            <p:ph type="sldNum" sz="quarter" idx="4"/>
          </p:nvPr>
        </p:nvSpPr>
        <p:spPr/>
        <p:txBody>
          <a:bodyPr/>
          <a:lstStyle/>
          <a:p>
            <a:fld id="{2066355A-084C-D24E-9AD2-7E4FC41EA627}" type="slidenum">
              <a:rPr lang="en-US" smtClean="0"/>
              <a:pPr/>
              <a:t>165</a:t>
            </a:fld>
            <a:endParaRPr lang="en-US" dirty="0"/>
          </a:p>
        </p:txBody>
      </p:sp>
      <p:sp>
        <p:nvSpPr>
          <p:cNvPr id="4" name="Content Placeholder 3">
            <a:extLst>
              <a:ext uri="{FF2B5EF4-FFF2-40B4-BE49-F238E27FC236}">
                <a16:creationId xmlns:a16="http://schemas.microsoft.com/office/drawing/2014/main" id="{80B6DB51-A5BB-44C6-AAAC-C5FFC9C48030}"/>
              </a:ext>
            </a:extLst>
          </p:cNvPr>
          <p:cNvSpPr>
            <a:spLocks noGrp="1"/>
          </p:cNvSpPr>
          <p:nvPr>
            <p:ph idx="1"/>
          </p:nvPr>
        </p:nvSpPr>
        <p:spPr/>
        <p:txBody>
          <a:bodyPr/>
          <a:lstStyle/>
          <a:p>
            <a:r>
              <a:rPr lang="en-US" dirty="0"/>
              <a:t>Narrow the scope of the problem.</a:t>
            </a:r>
          </a:p>
          <a:p>
            <a:r>
              <a:rPr lang="en-US" dirty="0"/>
              <a:t>Verify IP address config using the </a:t>
            </a:r>
            <a:r>
              <a:rPr lang="en-US" dirty="0">
                <a:latin typeface="Cutive Mono" panose="020B0604020202020204" charset="0"/>
              </a:rPr>
              <a:t>ip</a:t>
            </a:r>
            <a:r>
              <a:rPr lang="en-US" dirty="0"/>
              <a:t> command.</a:t>
            </a:r>
          </a:p>
          <a:p>
            <a:r>
              <a:rPr lang="en-US" dirty="0"/>
              <a:t>Diagnose bandwidth issues during slow network performance.</a:t>
            </a:r>
          </a:p>
          <a:p>
            <a:r>
              <a:rPr lang="en-US" dirty="0"/>
              <a:t>Use </a:t>
            </a:r>
            <a:r>
              <a:rPr lang="en-US" dirty="0" err="1">
                <a:latin typeface="Cutive Mono" panose="020B0604020202020204" charset="0"/>
              </a:rPr>
              <a:t>iperf</a:t>
            </a:r>
            <a:r>
              <a:rPr lang="en-US" dirty="0"/>
              <a:t> to test max throughput if bandwidth is not the issue.</a:t>
            </a:r>
          </a:p>
          <a:p>
            <a:r>
              <a:rPr lang="en-US" dirty="0"/>
              <a:t>Use general tools:</a:t>
            </a:r>
          </a:p>
          <a:p>
            <a:pPr lvl="1"/>
            <a:r>
              <a:rPr lang="en-US" dirty="0"/>
              <a:t>Use </a:t>
            </a:r>
            <a:r>
              <a:rPr lang="en-US" dirty="0">
                <a:latin typeface="Cutive Mono" panose="020B0604020202020204" charset="0"/>
              </a:rPr>
              <a:t>ping</a:t>
            </a:r>
            <a:r>
              <a:rPr lang="en-US" dirty="0"/>
              <a:t> to test connectivity.</a:t>
            </a:r>
          </a:p>
          <a:p>
            <a:pPr lvl="1"/>
            <a:r>
              <a:rPr lang="en-US" dirty="0"/>
              <a:t>Use </a:t>
            </a:r>
            <a:r>
              <a:rPr lang="en-US" dirty="0">
                <a:latin typeface="Cutive Mono" panose="020B0604020202020204" charset="0"/>
              </a:rPr>
              <a:t>traceroute</a:t>
            </a:r>
            <a:r>
              <a:rPr lang="en-US" dirty="0"/>
              <a:t> to understand network between two endpoints.</a:t>
            </a:r>
          </a:p>
          <a:p>
            <a:pPr lvl="1"/>
            <a:r>
              <a:rPr lang="en-US" dirty="0"/>
              <a:t>Use </a:t>
            </a:r>
            <a:r>
              <a:rPr lang="en-US" dirty="0">
                <a:latin typeface="Cutive Mono" panose="020B0604020202020204" charset="0"/>
              </a:rPr>
              <a:t>nslookup</a:t>
            </a:r>
            <a:r>
              <a:rPr lang="en-US" dirty="0"/>
              <a:t> to test name resolution.</a:t>
            </a:r>
          </a:p>
          <a:p>
            <a:pPr lvl="1"/>
            <a:r>
              <a:rPr lang="en-US" dirty="0"/>
              <a:t>Use </a:t>
            </a:r>
            <a:r>
              <a:rPr lang="en-US" dirty="0">
                <a:latin typeface="Cutive Mono" panose="020B0604020202020204" charset="0"/>
              </a:rPr>
              <a:t>ethtool</a:t>
            </a:r>
            <a:r>
              <a:rPr lang="en-US" dirty="0"/>
              <a:t> to verify NIC config.</a:t>
            </a:r>
          </a:p>
          <a:p>
            <a:pPr lvl="1"/>
            <a:r>
              <a:rPr lang="en-US" dirty="0"/>
              <a:t>Use </a:t>
            </a:r>
            <a:r>
              <a:rPr lang="en-US" dirty="0">
                <a:latin typeface="Cutive Mono" panose="020B0604020202020204" charset="0"/>
              </a:rPr>
              <a:t>virsh</a:t>
            </a:r>
            <a:r>
              <a:rPr lang="en-US" dirty="0"/>
              <a:t> to manage KVM virtual machines.</a:t>
            </a:r>
          </a:p>
          <a:p>
            <a:pPr lvl="1"/>
            <a:r>
              <a:rPr lang="en-US" dirty="0"/>
              <a:t>Use </a:t>
            </a:r>
            <a:r>
              <a:rPr lang="en-US" dirty="0">
                <a:latin typeface="Cutive Mono" panose="020B0604020202020204" charset="0"/>
              </a:rPr>
              <a:t>iperf</a:t>
            </a:r>
            <a:r>
              <a:rPr lang="en-US" dirty="0"/>
              <a:t> to test throughput between endpoints.</a:t>
            </a:r>
          </a:p>
        </p:txBody>
      </p:sp>
    </p:spTree>
    <p:extLst>
      <p:ext uri="{BB962C8B-B14F-4D97-AF65-F5344CB8AC3E}">
        <p14:creationId xmlns:p14="http://schemas.microsoft.com/office/powerpoint/2010/main" val="395255961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F36C436-7017-4D2D-BF82-BF506546970F}"/>
              </a:ext>
            </a:extLst>
          </p:cNvPr>
          <p:cNvSpPr>
            <a:spLocks noGrp="1"/>
          </p:cNvSpPr>
          <p:nvPr>
            <p:ph type="body" sz="quarter" idx="13"/>
          </p:nvPr>
        </p:nvSpPr>
        <p:spPr/>
        <p:txBody>
          <a:bodyPr/>
          <a:lstStyle/>
          <a:p>
            <a:r>
              <a:rPr lang="en-US" dirty="0"/>
              <a:t>Discussing Networking Issues</a:t>
            </a:r>
          </a:p>
        </p:txBody>
      </p:sp>
      <p:sp>
        <p:nvSpPr>
          <p:cNvPr id="3" name="Slide Number Placeholder 2">
            <a:extLst>
              <a:ext uri="{FF2B5EF4-FFF2-40B4-BE49-F238E27FC236}">
                <a16:creationId xmlns:a16="http://schemas.microsoft.com/office/drawing/2014/main" id="{ADB0C483-3267-4955-AA73-A81D80ED5EF6}"/>
              </a:ext>
            </a:extLst>
          </p:cNvPr>
          <p:cNvSpPr>
            <a:spLocks noGrp="1"/>
          </p:cNvSpPr>
          <p:nvPr>
            <p:ph type="sldNum" sz="quarter" idx="4"/>
          </p:nvPr>
        </p:nvSpPr>
        <p:spPr/>
        <p:txBody>
          <a:bodyPr/>
          <a:lstStyle/>
          <a:p>
            <a:fld id="{2066355A-084C-D24E-9AD2-7E4FC41EA627}" type="slidenum">
              <a:rPr lang="en-US" smtClean="0"/>
              <a:pPr/>
              <a:t>166</a:t>
            </a:fld>
            <a:endParaRPr lang="en-US" dirty="0"/>
          </a:p>
        </p:txBody>
      </p:sp>
    </p:spTree>
    <p:extLst>
      <p:ext uri="{BB962C8B-B14F-4D97-AF65-F5344CB8AC3E}">
        <p14:creationId xmlns:p14="http://schemas.microsoft.com/office/powerpoint/2010/main" val="28297407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C27654-C3FD-FD47-A1C1-4011CE554F1E}"/>
              </a:ext>
            </a:extLst>
          </p:cNvPr>
          <p:cNvSpPr>
            <a:spLocks noGrp="1"/>
          </p:cNvSpPr>
          <p:nvPr>
            <p:ph idx="1"/>
          </p:nvPr>
        </p:nvSpPr>
        <p:spPr/>
        <p:txBody>
          <a:bodyPr/>
          <a:lstStyle/>
          <a:p>
            <a:r>
              <a:rPr lang="en-US" b="1" dirty="0"/>
              <a:t>You're asked to design the network service implementation at a branch office location. There will be servers, printers, and workstations in the office. Which approach for assigning IP addresses to workstations would you take?</a:t>
            </a:r>
          </a:p>
          <a:p>
            <a:endParaRPr lang="en-US" b="1" dirty="0"/>
          </a:p>
          <a:p>
            <a:r>
              <a:rPr lang="en-US" b="1" dirty="0"/>
              <a:t>ANSWER:</a:t>
            </a:r>
          </a:p>
          <a:p>
            <a:pPr lvl="1"/>
            <a:r>
              <a:rPr lang="en-US" dirty="0"/>
              <a:t>Dynamic IP address configurations are usually appropriate for client machines (workstations). They may also be used for network print devices.</a:t>
            </a:r>
          </a:p>
          <a:p>
            <a:endParaRPr lang="en-US" dirty="0"/>
          </a:p>
        </p:txBody>
      </p:sp>
      <p:sp>
        <p:nvSpPr>
          <p:cNvPr id="3" name="Title 2">
            <a:extLst>
              <a:ext uri="{FF2B5EF4-FFF2-40B4-BE49-F238E27FC236}">
                <a16:creationId xmlns:a16="http://schemas.microsoft.com/office/drawing/2014/main" id="{629C9A0E-1342-ED43-8396-5CAA06C67929}"/>
              </a:ext>
            </a:extLst>
          </p:cNvPr>
          <p:cNvSpPr>
            <a:spLocks noGrp="1"/>
          </p:cNvSpPr>
          <p:nvPr>
            <p:ph type="title"/>
          </p:nvPr>
        </p:nvSpPr>
        <p:spPr/>
        <p:txBody>
          <a:bodyPr/>
          <a:lstStyle/>
          <a:p>
            <a:r>
              <a:rPr lang="en-US" dirty="0"/>
              <a:t>Activity 10-10: Discussing Networking Issues</a:t>
            </a:r>
          </a:p>
        </p:txBody>
      </p:sp>
      <p:sp>
        <p:nvSpPr>
          <p:cNvPr id="4" name="Slide Number Placeholder 3">
            <a:extLst>
              <a:ext uri="{FF2B5EF4-FFF2-40B4-BE49-F238E27FC236}">
                <a16:creationId xmlns:a16="http://schemas.microsoft.com/office/drawing/2014/main" id="{A10B04AA-9EDF-8442-B95C-B48FCDA9A6F7}"/>
              </a:ext>
            </a:extLst>
          </p:cNvPr>
          <p:cNvSpPr>
            <a:spLocks noGrp="1"/>
          </p:cNvSpPr>
          <p:nvPr>
            <p:ph type="sldNum" sz="quarter" idx="4"/>
          </p:nvPr>
        </p:nvSpPr>
        <p:spPr/>
        <p:txBody>
          <a:bodyPr/>
          <a:lstStyle/>
          <a:p>
            <a:fld id="{2066355A-084C-D24E-9AD2-7E4FC41EA627}" type="slidenum">
              <a:rPr lang="en-US" smtClean="0"/>
              <a:pPr/>
              <a:t>167</a:t>
            </a:fld>
            <a:endParaRPr lang="en-US" dirty="0"/>
          </a:p>
        </p:txBody>
      </p:sp>
    </p:spTree>
    <p:extLst>
      <p:ext uri="{BB962C8B-B14F-4D97-AF65-F5344CB8AC3E}">
        <p14:creationId xmlns:p14="http://schemas.microsoft.com/office/powerpoint/2010/main" val="311665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C27654-C3FD-FD47-A1C1-4011CE554F1E}"/>
              </a:ext>
            </a:extLst>
          </p:cNvPr>
          <p:cNvSpPr>
            <a:spLocks noGrp="1"/>
          </p:cNvSpPr>
          <p:nvPr>
            <p:ph idx="1"/>
          </p:nvPr>
        </p:nvSpPr>
        <p:spPr/>
        <p:txBody>
          <a:bodyPr/>
          <a:lstStyle/>
          <a:p>
            <a:r>
              <a:rPr lang="en-US" b="1" dirty="0"/>
              <a:t>Your team has decided to use only one internal DNS server and one external. You must change the DNS server IP addresses on every Linux server. Which file can you edit to change the IP addresses?</a:t>
            </a:r>
          </a:p>
          <a:p>
            <a:endParaRPr lang="en-US" b="1" dirty="0"/>
          </a:p>
          <a:p>
            <a:r>
              <a:rPr lang="en-US" b="1" dirty="0"/>
              <a:t>ANSWER:</a:t>
            </a:r>
          </a:p>
          <a:p>
            <a:pPr lvl="1"/>
            <a:r>
              <a:rPr lang="en-US" dirty="0"/>
              <a:t>The /</a:t>
            </a:r>
            <a:r>
              <a:rPr lang="en-US" dirty="0" err="1"/>
              <a:t>etc</a:t>
            </a:r>
            <a:r>
              <a:rPr lang="en-US" dirty="0"/>
              <a:t>/</a:t>
            </a:r>
            <a:r>
              <a:rPr lang="en-US" dirty="0" err="1"/>
              <a:t>resolv.conf</a:t>
            </a:r>
            <a:r>
              <a:rPr lang="en-US" dirty="0"/>
              <a:t> file contains the IP addresses of DNS servers.</a:t>
            </a:r>
          </a:p>
          <a:p>
            <a:endParaRPr lang="en-US" dirty="0"/>
          </a:p>
        </p:txBody>
      </p:sp>
      <p:sp>
        <p:nvSpPr>
          <p:cNvPr id="3" name="Title 2">
            <a:extLst>
              <a:ext uri="{FF2B5EF4-FFF2-40B4-BE49-F238E27FC236}">
                <a16:creationId xmlns:a16="http://schemas.microsoft.com/office/drawing/2014/main" id="{629C9A0E-1342-ED43-8396-5CAA06C67929}"/>
              </a:ext>
            </a:extLst>
          </p:cNvPr>
          <p:cNvSpPr>
            <a:spLocks noGrp="1"/>
          </p:cNvSpPr>
          <p:nvPr>
            <p:ph type="title"/>
          </p:nvPr>
        </p:nvSpPr>
        <p:spPr/>
        <p:txBody>
          <a:bodyPr/>
          <a:lstStyle/>
          <a:p>
            <a:r>
              <a:rPr lang="en-US" dirty="0"/>
              <a:t>Activity 10-10: Discussing Networking Issues</a:t>
            </a:r>
          </a:p>
        </p:txBody>
      </p:sp>
      <p:sp>
        <p:nvSpPr>
          <p:cNvPr id="4" name="Slide Number Placeholder 3">
            <a:extLst>
              <a:ext uri="{FF2B5EF4-FFF2-40B4-BE49-F238E27FC236}">
                <a16:creationId xmlns:a16="http://schemas.microsoft.com/office/drawing/2014/main" id="{A10B04AA-9EDF-8442-B95C-B48FCDA9A6F7}"/>
              </a:ext>
            </a:extLst>
          </p:cNvPr>
          <p:cNvSpPr>
            <a:spLocks noGrp="1"/>
          </p:cNvSpPr>
          <p:nvPr>
            <p:ph type="sldNum" sz="quarter" idx="4"/>
          </p:nvPr>
        </p:nvSpPr>
        <p:spPr/>
        <p:txBody>
          <a:bodyPr/>
          <a:lstStyle/>
          <a:p>
            <a:fld id="{2066355A-084C-D24E-9AD2-7E4FC41EA627}" type="slidenum">
              <a:rPr lang="en-US" smtClean="0"/>
              <a:pPr/>
              <a:t>168</a:t>
            </a:fld>
            <a:endParaRPr lang="en-US" dirty="0"/>
          </a:p>
        </p:txBody>
      </p:sp>
    </p:spTree>
    <p:extLst>
      <p:ext uri="{BB962C8B-B14F-4D97-AF65-F5344CB8AC3E}">
        <p14:creationId xmlns:p14="http://schemas.microsoft.com/office/powerpoint/2010/main" val="176757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C27654-C3FD-FD47-A1C1-4011CE554F1E}"/>
              </a:ext>
            </a:extLst>
          </p:cNvPr>
          <p:cNvSpPr>
            <a:spLocks noGrp="1"/>
          </p:cNvSpPr>
          <p:nvPr>
            <p:ph idx="1"/>
          </p:nvPr>
        </p:nvSpPr>
        <p:spPr/>
        <p:txBody>
          <a:bodyPr/>
          <a:lstStyle/>
          <a:p>
            <a:r>
              <a:rPr lang="en-US" b="1" dirty="0"/>
              <a:t>Why do we use a service such as DNS to map IP addresses to names?</a:t>
            </a:r>
          </a:p>
          <a:p>
            <a:endParaRPr lang="en-US" b="1" dirty="0"/>
          </a:p>
          <a:p>
            <a:r>
              <a:rPr lang="en-US" b="1" dirty="0"/>
              <a:t>ANSWER:</a:t>
            </a:r>
          </a:p>
          <a:p>
            <a:pPr lvl="1"/>
            <a:r>
              <a:rPr lang="en-US" dirty="0"/>
              <a:t>Because IP addresses are difficult to remember, and names are easier for humans to remember.</a:t>
            </a:r>
          </a:p>
          <a:p>
            <a:endParaRPr lang="en-US" dirty="0"/>
          </a:p>
        </p:txBody>
      </p:sp>
      <p:sp>
        <p:nvSpPr>
          <p:cNvPr id="3" name="Title 2">
            <a:extLst>
              <a:ext uri="{FF2B5EF4-FFF2-40B4-BE49-F238E27FC236}">
                <a16:creationId xmlns:a16="http://schemas.microsoft.com/office/drawing/2014/main" id="{629C9A0E-1342-ED43-8396-5CAA06C67929}"/>
              </a:ext>
            </a:extLst>
          </p:cNvPr>
          <p:cNvSpPr>
            <a:spLocks noGrp="1"/>
          </p:cNvSpPr>
          <p:nvPr>
            <p:ph type="title"/>
          </p:nvPr>
        </p:nvSpPr>
        <p:spPr/>
        <p:txBody>
          <a:bodyPr/>
          <a:lstStyle/>
          <a:p>
            <a:r>
              <a:rPr lang="en-US" dirty="0"/>
              <a:t>Activity 10-10: Discussing Networking Issues</a:t>
            </a:r>
          </a:p>
        </p:txBody>
      </p:sp>
      <p:sp>
        <p:nvSpPr>
          <p:cNvPr id="4" name="Slide Number Placeholder 3">
            <a:extLst>
              <a:ext uri="{FF2B5EF4-FFF2-40B4-BE49-F238E27FC236}">
                <a16:creationId xmlns:a16="http://schemas.microsoft.com/office/drawing/2014/main" id="{A10B04AA-9EDF-8442-B95C-B48FCDA9A6F7}"/>
              </a:ext>
            </a:extLst>
          </p:cNvPr>
          <p:cNvSpPr>
            <a:spLocks noGrp="1"/>
          </p:cNvSpPr>
          <p:nvPr>
            <p:ph type="sldNum" sz="quarter" idx="4"/>
          </p:nvPr>
        </p:nvSpPr>
        <p:spPr/>
        <p:txBody>
          <a:bodyPr/>
          <a:lstStyle/>
          <a:p>
            <a:fld id="{2066355A-084C-D24E-9AD2-7E4FC41EA627}" type="slidenum">
              <a:rPr lang="en-US" smtClean="0"/>
              <a:pPr/>
              <a:t>169</a:t>
            </a:fld>
            <a:endParaRPr lang="en-US" dirty="0"/>
          </a:p>
        </p:txBody>
      </p:sp>
    </p:spTree>
    <p:extLst>
      <p:ext uri="{BB962C8B-B14F-4D97-AF65-F5344CB8AC3E}">
        <p14:creationId xmlns:p14="http://schemas.microsoft.com/office/powerpoint/2010/main" val="182844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6642-DAC8-4BF5-97CD-B3745AA542C2}"/>
              </a:ext>
            </a:extLst>
          </p:cNvPr>
          <p:cNvSpPr>
            <a:spLocks noGrp="1"/>
          </p:cNvSpPr>
          <p:nvPr>
            <p:ph type="title"/>
          </p:nvPr>
        </p:nvSpPr>
        <p:spPr/>
        <p:txBody>
          <a:bodyPr/>
          <a:lstStyle/>
          <a:p>
            <a:r>
              <a:rPr lang="en-US" dirty="0"/>
              <a:t>Network Segments (Slide 2 of 2)</a:t>
            </a:r>
          </a:p>
        </p:txBody>
      </p:sp>
      <p:sp>
        <p:nvSpPr>
          <p:cNvPr id="3" name="Slide Number Placeholder 2">
            <a:extLst>
              <a:ext uri="{FF2B5EF4-FFF2-40B4-BE49-F238E27FC236}">
                <a16:creationId xmlns:a16="http://schemas.microsoft.com/office/drawing/2014/main" id="{DFB3E856-7C68-4B9F-ACF9-AE09C587D799}"/>
              </a:ext>
            </a:extLst>
          </p:cNvPr>
          <p:cNvSpPr>
            <a:spLocks noGrp="1"/>
          </p:cNvSpPr>
          <p:nvPr>
            <p:ph type="sldNum" sz="quarter" idx="4"/>
          </p:nvPr>
        </p:nvSpPr>
        <p:spPr/>
        <p:txBody>
          <a:bodyPr/>
          <a:lstStyle/>
          <a:p>
            <a:fld id="{2066355A-084C-D24E-9AD2-7E4FC41EA627}" type="slidenum">
              <a:rPr lang="en-US" smtClean="0"/>
              <a:pPr/>
              <a:t>17</a:t>
            </a:fld>
            <a:endParaRPr lang="en-US" dirty="0"/>
          </a:p>
        </p:txBody>
      </p:sp>
      <p:pic>
        <p:nvPicPr>
          <p:cNvPr id="5" name="Picture 4">
            <a:extLst>
              <a:ext uri="{FF2B5EF4-FFF2-40B4-BE49-F238E27FC236}">
                <a16:creationId xmlns:a16="http://schemas.microsoft.com/office/drawing/2014/main" id="{96CB1B8E-4EC6-479F-907A-5FAF06D77E34}"/>
              </a:ext>
            </a:extLst>
          </p:cNvPr>
          <p:cNvPicPr>
            <a:picLocks noChangeAspect="1"/>
          </p:cNvPicPr>
          <p:nvPr/>
        </p:nvPicPr>
        <p:blipFill>
          <a:blip r:embed="rId2"/>
          <a:stretch>
            <a:fillRect/>
          </a:stretch>
        </p:blipFill>
        <p:spPr>
          <a:xfrm>
            <a:off x="1064268" y="906558"/>
            <a:ext cx="7015464" cy="3599090"/>
          </a:xfrm>
          <a:prstGeom prst="rect">
            <a:avLst/>
          </a:prstGeom>
        </p:spPr>
      </p:pic>
    </p:spTree>
    <p:extLst>
      <p:ext uri="{BB962C8B-B14F-4D97-AF65-F5344CB8AC3E}">
        <p14:creationId xmlns:p14="http://schemas.microsoft.com/office/powerpoint/2010/main" val="41392178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C27654-C3FD-FD47-A1C1-4011CE554F1E}"/>
              </a:ext>
            </a:extLst>
          </p:cNvPr>
          <p:cNvSpPr>
            <a:spLocks noGrp="1"/>
          </p:cNvSpPr>
          <p:nvPr>
            <p:ph idx="1"/>
          </p:nvPr>
        </p:nvSpPr>
        <p:spPr/>
        <p:txBody>
          <a:bodyPr/>
          <a:lstStyle/>
          <a:p>
            <a:r>
              <a:rPr lang="en-US" b="1" dirty="0"/>
              <a:t>You're assisting a group of web developers to set up their test systems, but you don't want other users to know about them, so you aren't registering them with your network DNS servers. Instead, you're helping the developers edit a local file on their systems that will act as a local IP address-to-name mapper. Which file can you edit for this private name resolution service?</a:t>
            </a:r>
          </a:p>
          <a:p>
            <a:endParaRPr lang="en-US" b="1" dirty="0"/>
          </a:p>
          <a:p>
            <a:r>
              <a:rPr lang="en-US" b="1" dirty="0"/>
              <a:t>ANSWER:</a:t>
            </a:r>
          </a:p>
          <a:p>
            <a:pPr lvl="1"/>
            <a:r>
              <a:rPr lang="en-US" dirty="0"/>
              <a:t>Edit the /</a:t>
            </a:r>
            <a:r>
              <a:rPr lang="en-US" dirty="0" err="1"/>
              <a:t>etc</a:t>
            </a:r>
            <a:r>
              <a:rPr lang="en-US" dirty="0"/>
              <a:t>/hosts file on each developer's workstation to map the test systems' IP addresses to names.</a:t>
            </a:r>
          </a:p>
          <a:p>
            <a:endParaRPr lang="en-US" dirty="0"/>
          </a:p>
        </p:txBody>
      </p:sp>
      <p:sp>
        <p:nvSpPr>
          <p:cNvPr id="3" name="Title 2">
            <a:extLst>
              <a:ext uri="{FF2B5EF4-FFF2-40B4-BE49-F238E27FC236}">
                <a16:creationId xmlns:a16="http://schemas.microsoft.com/office/drawing/2014/main" id="{629C9A0E-1342-ED43-8396-5CAA06C67929}"/>
              </a:ext>
            </a:extLst>
          </p:cNvPr>
          <p:cNvSpPr>
            <a:spLocks noGrp="1"/>
          </p:cNvSpPr>
          <p:nvPr>
            <p:ph type="title"/>
          </p:nvPr>
        </p:nvSpPr>
        <p:spPr/>
        <p:txBody>
          <a:bodyPr/>
          <a:lstStyle/>
          <a:p>
            <a:r>
              <a:rPr lang="en-US" dirty="0"/>
              <a:t>Activity 10-10: Discussing Networking Issues</a:t>
            </a:r>
          </a:p>
        </p:txBody>
      </p:sp>
      <p:sp>
        <p:nvSpPr>
          <p:cNvPr id="4" name="Slide Number Placeholder 3">
            <a:extLst>
              <a:ext uri="{FF2B5EF4-FFF2-40B4-BE49-F238E27FC236}">
                <a16:creationId xmlns:a16="http://schemas.microsoft.com/office/drawing/2014/main" id="{A10B04AA-9EDF-8442-B95C-B48FCDA9A6F7}"/>
              </a:ext>
            </a:extLst>
          </p:cNvPr>
          <p:cNvSpPr>
            <a:spLocks noGrp="1"/>
          </p:cNvSpPr>
          <p:nvPr>
            <p:ph type="sldNum" sz="quarter" idx="4"/>
          </p:nvPr>
        </p:nvSpPr>
        <p:spPr/>
        <p:txBody>
          <a:bodyPr/>
          <a:lstStyle/>
          <a:p>
            <a:fld id="{2066355A-084C-D24E-9AD2-7E4FC41EA627}" type="slidenum">
              <a:rPr lang="en-US" smtClean="0"/>
              <a:pPr/>
              <a:t>170</a:t>
            </a:fld>
            <a:endParaRPr lang="en-US" dirty="0"/>
          </a:p>
        </p:txBody>
      </p:sp>
    </p:spTree>
    <p:extLst>
      <p:ext uri="{BB962C8B-B14F-4D97-AF65-F5344CB8AC3E}">
        <p14:creationId xmlns:p14="http://schemas.microsoft.com/office/powerpoint/2010/main" val="384582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C27654-C3FD-FD47-A1C1-4011CE554F1E}"/>
              </a:ext>
            </a:extLst>
          </p:cNvPr>
          <p:cNvSpPr>
            <a:spLocks noGrp="1"/>
          </p:cNvSpPr>
          <p:nvPr>
            <p:ph idx="1"/>
          </p:nvPr>
        </p:nvSpPr>
        <p:spPr/>
        <p:txBody>
          <a:bodyPr/>
          <a:lstStyle/>
          <a:p>
            <a:r>
              <a:rPr lang="en-US" b="1" dirty="0"/>
              <a:t>Your team is setting a standard for the /</a:t>
            </a:r>
            <a:r>
              <a:rPr lang="en-US" b="1" dirty="0" err="1"/>
              <a:t>etc</a:t>
            </a:r>
            <a:r>
              <a:rPr lang="en-US" b="1" dirty="0"/>
              <a:t>/</a:t>
            </a:r>
            <a:r>
              <a:rPr lang="en-US" b="1" dirty="0" err="1"/>
              <a:t>nsswitch.conf</a:t>
            </a:r>
            <a:r>
              <a:rPr lang="en-US" b="1" dirty="0"/>
              <a:t> file. After some debate, the team decides to use the preferred configuration for the ordering of name lookup services. What order is this?</a:t>
            </a:r>
          </a:p>
          <a:p>
            <a:endParaRPr lang="en-US" b="1" dirty="0"/>
          </a:p>
          <a:p>
            <a:r>
              <a:rPr lang="en-US" b="1" dirty="0"/>
              <a:t>ANSWER:</a:t>
            </a:r>
          </a:p>
          <a:p>
            <a:pPr lvl="1"/>
            <a:r>
              <a:rPr lang="en-US" dirty="0"/>
              <a:t>The preferred configuration is /</a:t>
            </a:r>
            <a:r>
              <a:rPr lang="en-US" dirty="0" err="1"/>
              <a:t>etc</a:t>
            </a:r>
            <a:r>
              <a:rPr lang="en-US" dirty="0"/>
              <a:t>/hosts and then DNS.</a:t>
            </a:r>
          </a:p>
        </p:txBody>
      </p:sp>
      <p:sp>
        <p:nvSpPr>
          <p:cNvPr id="3" name="Title 2">
            <a:extLst>
              <a:ext uri="{FF2B5EF4-FFF2-40B4-BE49-F238E27FC236}">
                <a16:creationId xmlns:a16="http://schemas.microsoft.com/office/drawing/2014/main" id="{629C9A0E-1342-ED43-8396-5CAA06C67929}"/>
              </a:ext>
            </a:extLst>
          </p:cNvPr>
          <p:cNvSpPr>
            <a:spLocks noGrp="1"/>
          </p:cNvSpPr>
          <p:nvPr>
            <p:ph type="title"/>
          </p:nvPr>
        </p:nvSpPr>
        <p:spPr/>
        <p:txBody>
          <a:bodyPr/>
          <a:lstStyle/>
          <a:p>
            <a:r>
              <a:rPr lang="en-US" dirty="0"/>
              <a:t>Activity 10-10: Discussing Networking Issues</a:t>
            </a:r>
          </a:p>
        </p:txBody>
      </p:sp>
      <p:sp>
        <p:nvSpPr>
          <p:cNvPr id="4" name="Slide Number Placeholder 3">
            <a:extLst>
              <a:ext uri="{FF2B5EF4-FFF2-40B4-BE49-F238E27FC236}">
                <a16:creationId xmlns:a16="http://schemas.microsoft.com/office/drawing/2014/main" id="{A10B04AA-9EDF-8442-B95C-B48FCDA9A6F7}"/>
              </a:ext>
            </a:extLst>
          </p:cNvPr>
          <p:cNvSpPr>
            <a:spLocks noGrp="1"/>
          </p:cNvSpPr>
          <p:nvPr>
            <p:ph type="sldNum" sz="quarter" idx="4"/>
          </p:nvPr>
        </p:nvSpPr>
        <p:spPr/>
        <p:txBody>
          <a:bodyPr/>
          <a:lstStyle/>
          <a:p>
            <a:fld id="{2066355A-084C-D24E-9AD2-7E4FC41EA627}" type="slidenum">
              <a:rPr lang="en-US" smtClean="0"/>
              <a:pPr/>
              <a:t>171</a:t>
            </a:fld>
            <a:endParaRPr lang="en-US" dirty="0"/>
          </a:p>
        </p:txBody>
      </p:sp>
    </p:spTree>
    <p:extLst>
      <p:ext uri="{BB962C8B-B14F-4D97-AF65-F5344CB8AC3E}">
        <p14:creationId xmlns:p14="http://schemas.microsoft.com/office/powerpoint/2010/main" val="219142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C5FB29-77CE-4A6B-AE6C-7A0237186316}"/>
              </a:ext>
            </a:extLst>
          </p:cNvPr>
          <p:cNvSpPr>
            <a:spLocks noGrp="1"/>
          </p:cNvSpPr>
          <p:nvPr>
            <p:ph idx="1"/>
          </p:nvPr>
        </p:nvSpPr>
        <p:spPr/>
        <p:txBody>
          <a:bodyPr/>
          <a:lstStyle/>
          <a:p>
            <a:r>
              <a:rPr lang="en-US" dirty="0"/>
              <a:t>You want to use tools to better understand Develetech's network.</a:t>
            </a:r>
          </a:p>
          <a:p>
            <a:r>
              <a:rPr lang="en-US" dirty="0"/>
              <a:t>These will help diagnose/solve issues related to:</a:t>
            </a:r>
          </a:p>
          <a:p>
            <a:pPr lvl="1"/>
            <a:r>
              <a:rPr lang="en-US" dirty="0"/>
              <a:t>Latency.</a:t>
            </a:r>
          </a:p>
          <a:p>
            <a:pPr lvl="1"/>
            <a:r>
              <a:rPr lang="en-US" dirty="0"/>
              <a:t>Lack of hostname resolution.</a:t>
            </a:r>
          </a:p>
          <a:p>
            <a:pPr lvl="1"/>
            <a:r>
              <a:rPr lang="en-US" dirty="0"/>
              <a:t>Inability to connect to other hosts.</a:t>
            </a:r>
          </a:p>
          <a:p>
            <a:pPr lvl="1"/>
            <a:r>
              <a:rPr lang="en-US" dirty="0"/>
              <a:t>And more.</a:t>
            </a:r>
          </a:p>
        </p:txBody>
      </p:sp>
      <p:sp>
        <p:nvSpPr>
          <p:cNvPr id="5" name="Title 4">
            <a:extLst>
              <a:ext uri="{FF2B5EF4-FFF2-40B4-BE49-F238E27FC236}">
                <a16:creationId xmlns:a16="http://schemas.microsoft.com/office/drawing/2014/main" id="{03D9C416-60AF-49F6-9C9E-8D1BACB07CC1}"/>
              </a:ext>
            </a:extLst>
          </p:cNvPr>
          <p:cNvSpPr>
            <a:spLocks noGrp="1"/>
          </p:cNvSpPr>
          <p:nvPr>
            <p:ph type="title"/>
          </p:nvPr>
        </p:nvSpPr>
        <p:spPr/>
        <p:txBody>
          <a:bodyPr/>
          <a:lstStyle/>
          <a:p>
            <a:r>
              <a:rPr lang="en-US" dirty="0"/>
              <a:t>Activity: Testing the Network Environment</a:t>
            </a:r>
          </a:p>
        </p:txBody>
      </p:sp>
      <p:sp>
        <p:nvSpPr>
          <p:cNvPr id="3" name="Slide Number Placeholder 2">
            <a:extLst>
              <a:ext uri="{FF2B5EF4-FFF2-40B4-BE49-F238E27FC236}">
                <a16:creationId xmlns:a16="http://schemas.microsoft.com/office/drawing/2014/main" id="{5E53CE3A-13A0-497D-8594-5F613E02A7E2}"/>
              </a:ext>
            </a:extLst>
          </p:cNvPr>
          <p:cNvSpPr>
            <a:spLocks noGrp="1"/>
          </p:cNvSpPr>
          <p:nvPr>
            <p:ph type="sldNum" sz="quarter" idx="4"/>
          </p:nvPr>
        </p:nvSpPr>
        <p:spPr/>
        <p:txBody>
          <a:bodyPr/>
          <a:lstStyle/>
          <a:p>
            <a:fld id="{2066355A-084C-D24E-9AD2-7E4FC41EA627}" type="slidenum">
              <a:rPr lang="en-US" smtClean="0"/>
              <a:pPr/>
              <a:t>172</a:t>
            </a:fld>
            <a:endParaRPr lang="en-US" dirty="0"/>
          </a:p>
        </p:txBody>
      </p:sp>
    </p:spTree>
    <p:extLst>
      <p:ext uri="{BB962C8B-B14F-4D97-AF65-F5344CB8AC3E}">
        <p14:creationId xmlns:p14="http://schemas.microsoft.com/office/powerpoint/2010/main" val="31463628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8C6865D-A94C-4BCC-8F6B-54D9F371B1B1}"/>
              </a:ext>
            </a:extLst>
          </p:cNvPr>
          <p:cNvSpPr>
            <a:spLocks noGrp="1"/>
          </p:cNvSpPr>
          <p:nvPr>
            <p:ph idx="1"/>
          </p:nvPr>
        </p:nvSpPr>
        <p:spPr/>
        <p:txBody>
          <a:bodyPr/>
          <a:lstStyle/>
          <a:p>
            <a:r>
              <a:rPr lang="en-US" dirty="0"/>
              <a:t>Server team has compiled a list of common issues.</a:t>
            </a:r>
          </a:p>
          <a:p>
            <a:r>
              <a:rPr lang="en-US" dirty="0"/>
              <a:t>Consider the following scenarios and suggest Linux tools and procedures.</a:t>
            </a:r>
          </a:p>
          <a:p>
            <a:r>
              <a:rPr lang="en-US" dirty="0"/>
              <a:t>You'll make troubleshooting more efficient and effective.</a:t>
            </a:r>
          </a:p>
        </p:txBody>
      </p:sp>
      <p:sp>
        <p:nvSpPr>
          <p:cNvPr id="5" name="Title 4">
            <a:extLst>
              <a:ext uri="{FF2B5EF4-FFF2-40B4-BE49-F238E27FC236}">
                <a16:creationId xmlns:a16="http://schemas.microsoft.com/office/drawing/2014/main" id="{7FE91BD1-E36A-485F-A4B7-C9C7DDD5C867}"/>
              </a:ext>
            </a:extLst>
          </p:cNvPr>
          <p:cNvSpPr>
            <a:spLocks noGrp="1"/>
          </p:cNvSpPr>
          <p:nvPr>
            <p:ph type="title"/>
          </p:nvPr>
        </p:nvSpPr>
        <p:spPr/>
        <p:txBody>
          <a:bodyPr/>
          <a:lstStyle/>
          <a:p>
            <a:r>
              <a:rPr lang="en-US" dirty="0"/>
              <a:t>Activity: Troubleshooting Networking Issues</a:t>
            </a:r>
          </a:p>
        </p:txBody>
      </p:sp>
      <p:sp>
        <p:nvSpPr>
          <p:cNvPr id="3" name="Slide Number Placeholder 2">
            <a:extLst>
              <a:ext uri="{FF2B5EF4-FFF2-40B4-BE49-F238E27FC236}">
                <a16:creationId xmlns:a16="http://schemas.microsoft.com/office/drawing/2014/main" id="{BA2A7A20-5DC2-47C4-B127-AF949FDBD0E6}"/>
              </a:ext>
            </a:extLst>
          </p:cNvPr>
          <p:cNvSpPr>
            <a:spLocks noGrp="1"/>
          </p:cNvSpPr>
          <p:nvPr>
            <p:ph type="sldNum" sz="quarter" idx="4"/>
          </p:nvPr>
        </p:nvSpPr>
        <p:spPr/>
        <p:txBody>
          <a:bodyPr/>
          <a:lstStyle/>
          <a:p>
            <a:fld id="{2066355A-084C-D24E-9AD2-7E4FC41EA627}" type="slidenum">
              <a:rPr lang="en-US" smtClean="0"/>
              <a:pPr/>
              <a:t>173</a:t>
            </a:fld>
            <a:endParaRPr lang="en-US" dirty="0"/>
          </a:p>
        </p:txBody>
      </p:sp>
    </p:spTree>
    <p:extLst>
      <p:ext uri="{BB962C8B-B14F-4D97-AF65-F5344CB8AC3E}">
        <p14:creationId xmlns:p14="http://schemas.microsoft.com/office/powerpoint/2010/main" val="6269203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ECFDE6-61CD-CB48-BC22-94EA9BF23342}"/>
              </a:ext>
            </a:extLst>
          </p:cNvPr>
          <p:cNvSpPr>
            <a:spLocks noGrp="1"/>
          </p:cNvSpPr>
          <p:nvPr>
            <p:ph idx="1"/>
          </p:nvPr>
        </p:nvSpPr>
        <p:spPr>
          <a:xfrm>
            <a:off x="341925" y="708660"/>
            <a:ext cx="8460152" cy="3701556"/>
          </a:xfrm>
        </p:spPr>
        <p:txBody>
          <a:bodyPr/>
          <a:lstStyle/>
          <a:p>
            <a:r>
              <a:rPr lang="en-US" sz="1600" b="1" dirty="0"/>
              <a:t>Rose Stanley calls the help desk, registering a ticket that her Linux workstation does not have network connectivity. What process and tools might you suggest?</a:t>
            </a:r>
          </a:p>
          <a:p>
            <a:endParaRPr lang="en-US" sz="1600" b="1" dirty="0"/>
          </a:p>
          <a:p>
            <a:r>
              <a:rPr lang="en-US" sz="1600" b="1" dirty="0"/>
              <a:t>ANSWER:</a:t>
            </a:r>
          </a:p>
          <a:p>
            <a:pPr lvl="1"/>
            <a:r>
              <a:rPr lang="en-US" sz="1400" dirty="0"/>
              <a:t>Answers may vary, but could include: a) Confirm the network cable is plugged in properly; b) Use the </a:t>
            </a:r>
            <a:r>
              <a:rPr lang="en-US" sz="1400" dirty="0" err="1"/>
              <a:t>ip</a:t>
            </a:r>
            <a:r>
              <a:rPr lang="en-US" sz="1400" dirty="0"/>
              <a:t> </a:t>
            </a:r>
            <a:r>
              <a:rPr lang="en-US" sz="1400" dirty="0" err="1"/>
              <a:t>addr</a:t>
            </a:r>
            <a:r>
              <a:rPr lang="en-US" sz="1400" dirty="0"/>
              <a:t> command to verify whether she has a valid IP address configuration. If the 169.254.x.x IP address is returned, her machine is not able to lease an IP address from the DHCP server; c) Attempt to ping one of the servers on the network that Rose might connect to. If the ping returns a "destination host unreachable" message, there is likely a configuration error on her Linux workstation; and d) Use traceroute to attempt to connect to a server. If the traceroute fails at a particular "hop" or router along the path, there is likely a configuration issue at that router.</a:t>
            </a:r>
          </a:p>
          <a:p>
            <a:endParaRPr lang="en-US" dirty="0"/>
          </a:p>
        </p:txBody>
      </p:sp>
      <p:sp>
        <p:nvSpPr>
          <p:cNvPr id="3" name="Title 2">
            <a:extLst>
              <a:ext uri="{FF2B5EF4-FFF2-40B4-BE49-F238E27FC236}">
                <a16:creationId xmlns:a16="http://schemas.microsoft.com/office/drawing/2014/main" id="{5AC1501D-AE75-8045-BA41-633BD2DEB859}"/>
              </a:ext>
            </a:extLst>
          </p:cNvPr>
          <p:cNvSpPr>
            <a:spLocks noGrp="1"/>
          </p:cNvSpPr>
          <p:nvPr>
            <p:ph type="title"/>
          </p:nvPr>
        </p:nvSpPr>
        <p:spPr/>
        <p:txBody>
          <a:bodyPr/>
          <a:lstStyle/>
          <a:p>
            <a:r>
              <a:rPr lang="en-US" dirty="0"/>
              <a:t>Activity 10-12: Troubleshooting Networking Issues</a:t>
            </a:r>
          </a:p>
        </p:txBody>
      </p:sp>
      <p:sp>
        <p:nvSpPr>
          <p:cNvPr id="4" name="Slide Number Placeholder 3">
            <a:extLst>
              <a:ext uri="{FF2B5EF4-FFF2-40B4-BE49-F238E27FC236}">
                <a16:creationId xmlns:a16="http://schemas.microsoft.com/office/drawing/2014/main" id="{7D2C274E-F771-F646-844F-9E62FB64F6BF}"/>
              </a:ext>
            </a:extLst>
          </p:cNvPr>
          <p:cNvSpPr>
            <a:spLocks noGrp="1"/>
          </p:cNvSpPr>
          <p:nvPr>
            <p:ph type="sldNum" sz="quarter" idx="4"/>
          </p:nvPr>
        </p:nvSpPr>
        <p:spPr/>
        <p:txBody>
          <a:bodyPr/>
          <a:lstStyle/>
          <a:p>
            <a:fld id="{2066355A-084C-D24E-9AD2-7E4FC41EA627}" type="slidenum">
              <a:rPr lang="en-US" smtClean="0"/>
              <a:pPr/>
              <a:t>174</a:t>
            </a:fld>
            <a:endParaRPr lang="en-US" dirty="0"/>
          </a:p>
        </p:txBody>
      </p:sp>
    </p:spTree>
    <p:extLst>
      <p:ext uri="{BB962C8B-B14F-4D97-AF65-F5344CB8AC3E}">
        <p14:creationId xmlns:p14="http://schemas.microsoft.com/office/powerpoint/2010/main" val="318015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ECFDE6-61CD-CB48-BC22-94EA9BF23342}"/>
              </a:ext>
            </a:extLst>
          </p:cNvPr>
          <p:cNvSpPr>
            <a:spLocks noGrp="1"/>
          </p:cNvSpPr>
          <p:nvPr>
            <p:ph idx="1"/>
          </p:nvPr>
        </p:nvSpPr>
        <p:spPr>
          <a:xfrm>
            <a:off x="341925" y="708660"/>
            <a:ext cx="8460152" cy="3701556"/>
          </a:xfrm>
        </p:spPr>
        <p:txBody>
          <a:bodyPr/>
          <a:lstStyle/>
          <a:p>
            <a:r>
              <a:rPr lang="en-US" b="1" dirty="0"/>
              <a:t>A change has been made to the configuration of a router by a member of the network team. Unfortunately, the change was not documented and the team member is unavailable. You have no access to the router itself. You would like to investigate what network traffic is moving on each side of the router to help determine what ports might have been closed. What tools might you use to gather network traffic on each side of the router?</a:t>
            </a:r>
          </a:p>
          <a:p>
            <a:endParaRPr lang="en-US" b="1" dirty="0"/>
          </a:p>
          <a:p>
            <a:r>
              <a:rPr lang="en-US" b="1" dirty="0"/>
              <a:t>ANSWER:</a:t>
            </a:r>
          </a:p>
          <a:p>
            <a:pPr lvl="1"/>
            <a:r>
              <a:rPr lang="en-US" dirty="0"/>
              <a:t>Answers may vary, but could include tools like </a:t>
            </a:r>
            <a:r>
              <a:rPr lang="en-US" dirty="0" err="1"/>
              <a:t>tcpdump</a:t>
            </a:r>
            <a:r>
              <a:rPr lang="en-US" dirty="0"/>
              <a:t> and Wireshark.</a:t>
            </a:r>
          </a:p>
          <a:p>
            <a:endParaRPr lang="en-US" dirty="0"/>
          </a:p>
        </p:txBody>
      </p:sp>
      <p:sp>
        <p:nvSpPr>
          <p:cNvPr id="3" name="Title 2">
            <a:extLst>
              <a:ext uri="{FF2B5EF4-FFF2-40B4-BE49-F238E27FC236}">
                <a16:creationId xmlns:a16="http://schemas.microsoft.com/office/drawing/2014/main" id="{5AC1501D-AE75-8045-BA41-633BD2DEB859}"/>
              </a:ext>
            </a:extLst>
          </p:cNvPr>
          <p:cNvSpPr>
            <a:spLocks noGrp="1"/>
          </p:cNvSpPr>
          <p:nvPr>
            <p:ph type="title"/>
          </p:nvPr>
        </p:nvSpPr>
        <p:spPr/>
        <p:txBody>
          <a:bodyPr/>
          <a:lstStyle/>
          <a:p>
            <a:r>
              <a:rPr lang="en-US"/>
              <a:t>Activity 10-12: Troubleshooting Networking Issues</a:t>
            </a:r>
          </a:p>
        </p:txBody>
      </p:sp>
      <p:sp>
        <p:nvSpPr>
          <p:cNvPr id="4" name="Slide Number Placeholder 3">
            <a:extLst>
              <a:ext uri="{FF2B5EF4-FFF2-40B4-BE49-F238E27FC236}">
                <a16:creationId xmlns:a16="http://schemas.microsoft.com/office/drawing/2014/main" id="{7D2C274E-F771-F646-844F-9E62FB64F6BF}"/>
              </a:ext>
            </a:extLst>
          </p:cNvPr>
          <p:cNvSpPr>
            <a:spLocks noGrp="1"/>
          </p:cNvSpPr>
          <p:nvPr>
            <p:ph type="sldNum" sz="quarter" idx="4"/>
          </p:nvPr>
        </p:nvSpPr>
        <p:spPr/>
        <p:txBody>
          <a:bodyPr/>
          <a:lstStyle/>
          <a:p>
            <a:fld id="{2066355A-084C-D24E-9AD2-7E4FC41EA627}" type="slidenum">
              <a:rPr lang="en-US" smtClean="0"/>
              <a:pPr/>
              <a:t>175</a:t>
            </a:fld>
            <a:endParaRPr lang="en-US" dirty="0"/>
          </a:p>
        </p:txBody>
      </p:sp>
    </p:spTree>
    <p:extLst>
      <p:ext uri="{BB962C8B-B14F-4D97-AF65-F5344CB8AC3E}">
        <p14:creationId xmlns:p14="http://schemas.microsoft.com/office/powerpoint/2010/main" val="8390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ECFDE6-61CD-CB48-BC22-94EA9BF23342}"/>
              </a:ext>
            </a:extLst>
          </p:cNvPr>
          <p:cNvSpPr>
            <a:spLocks noGrp="1"/>
          </p:cNvSpPr>
          <p:nvPr>
            <p:ph idx="1"/>
          </p:nvPr>
        </p:nvSpPr>
        <p:spPr/>
        <p:txBody>
          <a:bodyPr/>
          <a:lstStyle/>
          <a:p>
            <a:r>
              <a:rPr lang="en-US" b="1" dirty="0"/>
              <a:t>What steps might you take to implement a plan of action regarding the gathering of network traffic?</a:t>
            </a:r>
          </a:p>
          <a:p>
            <a:endParaRPr lang="en-US" b="1" dirty="0"/>
          </a:p>
          <a:p>
            <a:r>
              <a:rPr lang="en-US" b="1" dirty="0"/>
              <a:t>ANSWER:</a:t>
            </a:r>
          </a:p>
          <a:p>
            <a:pPr lvl="1"/>
            <a:r>
              <a:rPr lang="en-US" dirty="0"/>
              <a:t>Answers will vary, but might include: a) Use a packet sniffer like Wireshark to observe what traffic is destined for the router on one segment; and b) Use a packet sniffer on the other segment to observe what traffic has been passed through the router, and what traffic has not. You can begin to infer what traffic is being blocked by the router with this information.</a:t>
            </a:r>
          </a:p>
          <a:p>
            <a:endParaRPr lang="en-US" dirty="0"/>
          </a:p>
        </p:txBody>
      </p:sp>
      <p:sp>
        <p:nvSpPr>
          <p:cNvPr id="3" name="Title 2">
            <a:extLst>
              <a:ext uri="{FF2B5EF4-FFF2-40B4-BE49-F238E27FC236}">
                <a16:creationId xmlns:a16="http://schemas.microsoft.com/office/drawing/2014/main" id="{5AC1501D-AE75-8045-BA41-633BD2DEB859}"/>
              </a:ext>
            </a:extLst>
          </p:cNvPr>
          <p:cNvSpPr>
            <a:spLocks noGrp="1"/>
          </p:cNvSpPr>
          <p:nvPr>
            <p:ph type="title"/>
          </p:nvPr>
        </p:nvSpPr>
        <p:spPr/>
        <p:txBody>
          <a:bodyPr/>
          <a:lstStyle/>
          <a:p>
            <a:r>
              <a:rPr lang="en-US"/>
              <a:t>Activity 10-12: Troubleshooting Networking Issues</a:t>
            </a:r>
          </a:p>
        </p:txBody>
      </p:sp>
      <p:sp>
        <p:nvSpPr>
          <p:cNvPr id="4" name="Slide Number Placeholder 3">
            <a:extLst>
              <a:ext uri="{FF2B5EF4-FFF2-40B4-BE49-F238E27FC236}">
                <a16:creationId xmlns:a16="http://schemas.microsoft.com/office/drawing/2014/main" id="{7D2C274E-F771-F646-844F-9E62FB64F6BF}"/>
              </a:ext>
            </a:extLst>
          </p:cNvPr>
          <p:cNvSpPr>
            <a:spLocks noGrp="1"/>
          </p:cNvSpPr>
          <p:nvPr>
            <p:ph type="sldNum" sz="quarter" idx="4"/>
          </p:nvPr>
        </p:nvSpPr>
        <p:spPr/>
        <p:txBody>
          <a:bodyPr/>
          <a:lstStyle/>
          <a:p>
            <a:fld id="{2066355A-084C-D24E-9AD2-7E4FC41EA627}" type="slidenum">
              <a:rPr lang="en-US" smtClean="0"/>
              <a:pPr/>
              <a:t>176</a:t>
            </a:fld>
            <a:endParaRPr lang="en-US" dirty="0"/>
          </a:p>
        </p:txBody>
      </p:sp>
    </p:spTree>
    <p:extLst>
      <p:ext uri="{BB962C8B-B14F-4D97-AF65-F5344CB8AC3E}">
        <p14:creationId xmlns:p14="http://schemas.microsoft.com/office/powerpoint/2010/main" val="283413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ECFDE6-61CD-CB48-BC22-94EA9BF23342}"/>
              </a:ext>
            </a:extLst>
          </p:cNvPr>
          <p:cNvSpPr>
            <a:spLocks noGrp="1"/>
          </p:cNvSpPr>
          <p:nvPr>
            <p:ph idx="1"/>
          </p:nvPr>
        </p:nvSpPr>
        <p:spPr/>
        <p:txBody>
          <a:bodyPr/>
          <a:lstStyle/>
          <a:p>
            <a:r>
              <a:rPr lang="en-US" b="1" dirty="0"/>
              <a:t>The </a:t>
            </a:r>
            <a:r>
              <a:rPr lang="en-US" b="1" dirty="0" err="1"/>
              <a:t>Develetech</a:t>
            </a:r>
            <a:r>
              <a:rPr lang="en-US" b="1" dirty="0"/>
              <a:t> IT staff recognizes the importance of solid documentation and wants to generate a representation of the entire network. The staff wants the information to include all routers and servers, as well as listening services and operating system information for each server. What tool might you suggest for this project?</a:t>
            </a:r>
          </a:p>
          <a:p>
            <a:endParaRPr lang="en-US" b="1" dirty="0"/>
          </a:p>
          <a:p>
            <a:r>
              <a:rPr lang="en-US" b="1" dirty="0"/>
              <a:t>ANSWER:</a:t>
            </a:r>
          </a:p>
          <a:p>
            <a:pPr lvl="1"/>
            <a:r>
              <a:rPr lang="en-US" dirty="0"/>
              <a:t>Answers may vary, but </a:t>
            </a:r>
            <a:r>
              <a:rPr lang="en-US" dirty="0" err="1"/>
              <a:t>nmap</a:t>
            </a:r>
            <a:r>
              <a:rPr lang="en-US" dirty="0"/>
              <a:t> is one of the most useful tools for this job.</a:t>
            </a:r>
          </a:p>
        </p:txBody>
      </p:sp>
      <p:sp>
        <p:nvSpPr>
          <p:cNvPr id="3" name="Title 2">
            <a:extLst>
              <a:ext uri="{FF2B5EF4-FFF2-40B4-BE49-F238E27FC236}">
                <a16:creationId xmlns:a16="http://schemas.microsoft.com/office/drawing/2014/main" id="{5AC1501D-AE75-8045-BA41-633BD2DEB859}"/>
              </a:ext>
            </a:extLst>
          </p:cNvPr>
          <p:cNvSpPr>
            <a:spLocks noGrp="1"/>
          </p:cNvSpPr>
          <p:nvPr>
            <p:ph type="title"/>
          </p:nvPr>
        </p:nvSpPr>
        <p:spPr/>
        <p:txBody>
          <a:bodyPr/>
          <a:lstStyle/>
          <a:p>
            <a:r>
              <a:rPr lang="en-US"/>
              <a:t>Activity 10-12: Troubleshooting Networking Issues</a:t>
            </a:r>
          </a:p>
        </p:txBody>
      </p:sp>
      <p:sp>
        <p:nvSpPr>
          <p:cNvPr id="4" name="Slide Number Placeholder 3">
            <a:extLst>
              <a:ext uri="{FF2B5EF4-FFF2-40B4-BE49-F238E27FC236}">
                <a16:creationId xmlns:a16="http://schemas.microsoft.com/office/drawing/2014/main" id="{7D2C274E-F771-F646-844F-9E62FB64F6BF}"/>
              </a:ext>
            </a:extLst>
          </p:cNvPr>
          <p:cNvSpPr>
            <a:spLocks noGrp="1"/>
          </p:cNvSpPr>
          <p:nvPr>
            <p:ph type="sldNum" sz="quarter" idx="4"/>
          </p:nvPr>
        </p:nvSpPr>
        <p:spPr/>
        <p:txBody>
          <a:bodyPr/>
          <a:lstStyle/>
          <a:p>
            <a:fld id="{2066355A-084C-D24E-9AD2-7E4FC41EA627}" type="slidenum">
              <a:rPr lang="en-US" smtClean="0"/>
              <a:pPr/>
              <a:t>177</a:t>
            </a:fld>
            <a:endParaRPr lang="en-US" dirty="0"/>
          </a:p>
        </p:txBody>
      </p:sp>
    </p:spTree>
    <p:extLst>
      <p:ext uri="{BB962C8B-B14F-4D97-AF65-F5344CB8AC3E}">
        <p14:creationId xmlns:p14="http://schemas.microsoft.com/office/powerpoint/2010/main" val="210893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ECFDE6-61CD-CB48-BC22-94EA9BF23342}"/>
              </a:ext>
            </a:extLst>
          </p:cNvPr>
          <p:cNvSpPr>
            <a:spLocks noGrp="1"/>
          </p:cNvSpPr>
          <p:nvPr>
            <p:ph idx="1"/>
          </p:nvPr>
        </p:nvSpPr>
        <p:spPr/>
        <p:txBody>
          <a:bodyPr/>
          <a:lstStyle/>
          <a:p>
            <a:r>
              <a:rPr lang="en-US" b="1" dirty="0"/>
              <a:t>A junior </a:t>
            </a:r>
            <a:r>
              <a:rPr lang="en-US" b="1" dirty="0" err="1"/>
              <a:t>Develetech</a:t>
            </a:r>
            <a:r>
              <a:rPr lang="en-US" b="1" dirty="0"/>
              <a:t> server administrator believes that the bandwidth usage on his Linux server is being consumed by a particular network service. What tool could you suggest to him to gather information about exactly what protocols are using bandwidth on the NIC?</a:t>
            </a:r>
          </a:p>
          <a:p>
            <a:endParaRPr lang="en-US" b="1" dirty="0"/>
          </a:p>
          <a:p>
            <a:r>
              <a:rPr lang="en-US" b="1" dirty="0"/>
              <a:t>ANSWER:</a:t>
            </a:r>
          </a:p>
          <a:p>
            <a:pPr lvl="1"/>
            <a:r>
              <a:rPr lang="en-US" dirty="0"/>
              <a:t>Answers may vary, but </a:t>
            </a:r>
            <a:r>
              <a:rPr lang="en-US" dirty="0" err="1"/>
              <a:t>iftop</a:t>
            </a:r>
            <a:r>
              <a:rPr lang="en-US" dirty="0"/>
              <a:t> is one of the most useful tools for this job.</a:t>
            </a:r>
          </a:p>
          <a:p>
            <a:endParaRPr lang="en-US" dirty="0"/>
          </a:p>
        </p:txBody>
      </p:sp>
      <p:sp>
        <p:nvSpPr>
          <p:cNvPr id="3" name="Title 2">
            <a:extLst>
              <a:ext uri="{FF2B5EF4-FFF2-40B4-BE49-F238E27FC236}">
                <a16:creationId xmlns:a16="http://schemas.microsoft.com/office/drawing/2014/main" id="{5AC1501D-AE75-8045-BA41-633BD2DEB859}"/>
              </a:ext>
            </a:extLst>
          </p:cNvPr>
          <p:cNvSpPr>
            <a:spLocks noGrp="1"/>
          </p:cNvSpPr>
          <p:nvPr>
            <p:ph type="title"/>
          </p:nvPr>
        </p:nvSpPr>
        <p:spPr/>
        <p:txBody>
          <a:bodyPr/>
          <a:lstStyle/>
          <a:p>
            <a:r>
              <a:rPr lang="en-US"/>
              <a:t>Activity 10-12: Troubleshooting Networking Issues</a:t>
            </a:r>
          </a:p>
        </p:txBody>
      </p:sp>
      <p:sp>
        <p:nvSpPr>
          <p:cNvPr id="4" name="Slide Number Placeholder 3">
            <a:extLst>
              <a:ext uri="{FF2B5EF4-FFF2-40B4-BE49-F238E27FC236}">
                <a16:creationId xmlns:a16="http://schemas.microsoft.com/office/drawing/2014/main" id="{7D2C274E-F771-F646-844F-9E62FB64F6BF}"/>
              </a:ext>
            </a:extLst>
          </p:cNvPr>
          <p:cNvSpPr>
            <a:spLocks noGrp="1"/>
          </p:cNvSpPr>
          <p:nvPr>
            <p:ph type="sldNum" sz="quarter" idx="4"/>
          </p:nvPr>
        </p:nvSpPr>
        <p:spPr/>
        <p:txBody>
          <a:bodyPr/>
          <a:lstStyle/>
          <a:p>
            <a:fld id="{2066355A-084C-D24E-9AD2-7E4FC41EA627}" type="slidenum">
              <a:rPr lang="en-US" smtClean="0"/>
              <a:pPr/>
              <a:t>178</a:t>
            </a:fld>
            <a:endParaRPr lang="en-US" dirty="0"/>
          </a:p>
        </p:txBody>
      </p:sp>
    </p:spTree>
    <p:extLst>
      <p:ext uri="{BB962C8B-B14F-4D97-AF65-F5344CB8AC3E}">
        <p14:creationId xmlns:p14="http://schemas.microsoft.com/office/powerpoint/2010/main" val="95194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ECFDE6-61CD-CB48-BC22-94EA9BF23342}"/>
              </a:ext>
            </a:extLst>
          </p:cNvPr>
          <p:cNvSpPr>
            <a:spLocks noGrp="1"/>
          </p:cNvSpPr>
          <p:nvPr>
            <p:ph idx="1"/>
          </p:nvPr>
        </p:nvSpPr>
        <p:spPr/>
        <p:txBody>
          <a:bodyPr/>
          <a:lstStyle/>
          <a:p>
            <a:r>
              <a:rPr lang="en-US" b="1" dirty="0"/>
              <a:t>After the administrator gathers the desired information, he discovers that there is no unexpected bandwidth usage by the services. He wonders if perhaps there is an issue on the network itself. He asks for a utility that would enable him to empirically test network bandwidth between two servers. What might you suggest?</a:t>
            </a:r>
          </a:p>
          <a:p>
            <a:endParaRPr lang="en-US" b="1" dirty="0"/>
          </a:p>
          <a:p>
            <a:r>
              <a:rPr lang="en-US" b="1" dirty="0"/>
              <a:t>ANSWER:</a:t>
            </a:r>
          </a:p>
          <a:p>
            <a:pPr lvl="1"/>
            <a:r>
              <a:rPr lang="en-US" dirty="0"/>
              <a:t>Answers may vary, but </a:t>
            </a:r>
            <a:r>
              <a:rPr lang="en-US" dirty="0" err="1"/>
              <a:t>iperf</a:t>
            </a:r>
            <a:r>
              <a:rPr lang="en-US" dirty="0"/>
              <a:t> is one of the most useful tools for this job.</a:t>
            </a:r>
          </a:p>
          <a:p>
            <a:endParaRPr lang="en-US" dirty="0"/>
          </a:p>
        </p:txBody>
      </p:sp>
      <p:sp>
        <p:nvSpPr>
          <p:cNvPr id="3" name="Title 2">
            <a:extLst>
              <a:ext uri="{FF2B5EF4-FFF2-40B4-BE49-F238E27FC236}">
                <a16:creationId xmlns:a16="http://schemas.microsoft.com/office/drawing/2014/main" id="{5AC1501D-AE75-8045-BA41-633BD2DEB859}"/>
              </a:ext>
            </a:extLst>
          </p:cNvPr>
          <p:cNvSpPr>
            <a:spLocks noGrp="1"/>
          </p:cNvSpPr>
          <p:nvPr>
            <p:ph type="title"/>
          </p:nvPr>
        </p:nvSpPr>
        <p:spPr/>
        <p:txBody>
          <a:bodyPr/>
          <a:lstStyle/>
          <a:p>
            <a:r>
              <a:rPr lang="en-US"/>
              <a:t>Activity 10-12: Troubleshooting Networking Issues</a:t>
            </a:r>
          </a:p>
        </p:txBody>
      </p:sp>
      <p:sp>
        <p:nvSpPr>
          <p:cNvPr id="4" name="Slide Number Placeholder 3">
            <a:extLst>
              <a:ext uri="{FF2B5EF4-FFF2-40B4-BE49-F238E27FC236}">
                <a16:creationId xmlns:a16="http://schemas.microsoft.com/office/drawing/2014/main" id="{7D2C274E-F771-F646-844F-9E62FB64F6BF}"/>
              </a:ext>
            </a:extLst>
          </p:cNvPr>
          <p:cNvSpPr>
            <a:spLocks noGrp="1"/>
          </p:cNvSpPr>
          <p:nvPr>
            <p:ph type="sldNum" sz="quarter" idx="4"/>
          </p:nvPr>
        </p:nvSpPr>
        <p:spPr/>
        <p:txBody>
          <a:bodyPr/>
          <a:lstStyle/>
          <a:p>
            <a:fld id="{2066355A-084C-D24E-9AD2-7E4FC41EA627}" type="slidenum">
              <a:rPr lang="en-US" smtClean="0"/>
              <a:pPr/>
              <a:t>179</a:t>
            </a:fld>
            <a:endParaRPr lang="en-US" dirty="0"/>
          </a:p>
        </p:txBody>
      </p:sp>
    </p:spTree>
    <p:extLst>
      <p:ext uri="{BB962C8B-B14F-4D97-AF65-F5344CB8AC3E}">
        <p14:creationId xmlns:p14="http://schemas.microsoft.com/office/powerpoint/2010/main" val="118954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95FC905-4904-4CC9-86B5-F9EF08D4BA3E}"/>
              </a:ext>
            </a:extLst>
          </p:cNvPr>
          <p:cNvSpPr>
            <a:spLocks noGrp="1"/>
          </p:cNvSpPr>
          <p:nvPr>
            <p:ph idx="1"/>
          </p:nvPr>
        </p:nvSpPr>
        <p:spPr/>
        <p:txBody>
          <a:bodyPr/>
          <a:lstStyle/>
          <a:p>
            <a:r>
              <a:rPr lang="en-US" dirty="0"/>
              <a:t>You need to review TCP/IP before configuring networking info.</a:t>
            </a:r>
          </a:p>
          <a:p>
            <a:r>
              <a:rPr lang="en-US" dirty="0"/>
              <a:t>You'll be better equipped to manage Linux networking.</a:t>
            </a:r>
          </a:p>
        </p:txBody>
      </p:sp>
      <p:sp>
        <p:nvSpPr>
          <p:cNvPr id="5" name="Title 4">
            <a:extLst>
              <a:ext uri="{FF2B5EF4-FFF2-40B4-BE49-F238E27FC236}">
                <a16:creationId xmlns:a16="http://schemas.microsoft.com/office/drawing/2014/main" id="{72B9AF99-E8CD-44E7-9170-3635720D17C5}"/>
              </a:ext>
            </a:extLst>
          </p:cNvPr>
          <p:cNvSpPr>
            <a:spLocks noGrp="1"/>
          </p:cNvSpPr>
          <p:nvPr>
            <p:ph type="title"/>
          </p:nvPr>
        </p:nvSpPr>
        <p:spPr/>
        <p:txBody>
          <a:bodyPr/>
          <a:lstStyle/>
          <a:p>
            <a:r>
              <a:rPr lang="en-US" dirty="0"/>
              <a:t>Activity: Identifying TCP/IP Fundamentals</a:t>
            </a:r>
          </a:p>
        </p:txBody>
      </p:sp>
      <p:sp>
        <p:nvSpPr>
          <p:cNvPr id="3" name="Slide Number Placeholder 2">
            <a:extLst>
              <a:ext uri="{FF2B5EF4-FFF2-40B4-BE49-F238E27FC236}">
                <a16:creationId xmlns:a16="http://schemas.microsoft.com/office/drawing/2014/main" id="{57006D88-9DD6-42C5-AC88-DB749E180638}"/>
              </a:ext>
            </a:extLst>
          </p:cNvPr>
          <p:cNvSpPr>
            <a:spLocks noGrp="1"/>
          </p:cNvSpPr>
          <p:nvPr>
            <p:ph type="sldNum" sz="quarter" idx="4"/>
          </p:nvPr>
        </p:nvSpPr>
        <p:spPr/>
        <p:txBody>
          <a:bodyPr/>
          <a:lstStyle/>
          <a:p>
            <a:fld id="{2066355A-084C-D24E-9AD2-7E4FC41EA627}" type="slidenum">
              <a:rPr lang="en-US" smtClean="0"/>
              <a:pPr/>
              <a:t>18</a:t>
            </a:fld>
            <a:endParaRPr lang="en-US" dirty="0"/>
          </a:p>
        </p:txBody>
      </p:sp>
    </p:spTree>
    <p:extLst>
      <p:ext uri="{BB962C8B-B14F-4D97-AF65-F5344CB8AC3E}">
        <p14:creationId xmlns:p14="http://schemas.microsoft.com/office/powerpoint/2010/main" val="299236829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ECFDE6-61CD-CB48-BC22-94EA9BF23342}"/>
              </a:ext>
            </a:extLst>
          </p:cNvPr>
          <p:cNvSpPr>
            <a:spLocks noGrp="1"/>
          </p:cNvSpPr>
          <p:nvPr>
            <p:ph idx="1"/>
          </p:nvPr>
        </p:nvSpPr>
        <p:spPr/>
        <p:txBody>
          <a:bodyPr/>
          <a:lstStyle/>
          <a:p>
            <a:r>
              <a:rPr lang="en-US" b="1" dirty="0"/>
              <a:t>One of </a:t>
            </a:r>
            <a:r>
              <a:rPr lang="en-US" b="1" dirty="0" err="1"/>
              <a:t>Develetech's</a:t>
            </a:r>
            <a:r>
              <a:rPr lang="en-US" b="1" dirty="0"/>
              <a:t> server administrators is having difficulties with name resolution. She is responsible for both Linux and Windows servers. She wants to know if there is a single tool she can run from both of her servers to confirm they are receiving name resolution information from a specific DNS server.</a:t>
            </a:r>
          </a:p>
          <a:p>
            <a:endParaRPr lang="en-US" b="1" dirty="0"/>
          </a:p>
          <a:p>
            <a:r>
              <a:rPr lang="en-US" b="1" dirty="0"/>
              <a:t>ANSWER:</a:t>
            </a:r>
          </a:p>
          <a:p>
            <a:pPr lvl="1"/>
            <a:r>
              <a:rPr lang="en-US" dirty="0"/>
              <a:t>Answers may vary, but </a:t>
            </a:r>
            <a:r>
              <a:rPr lang="en-US" dirty="0" err="1"/>
              <a:t>nslookup</a:t>
            </a:r>
            <a:r>
              <a:rPr lang="en-US" dirty="0"/>
              <a:t> is one of the most useful tools for this job.</a:t>
            </a:r>
          </a:p>
        </p:txBody>
      </p:sp>
      <p:sp>
        <p:nvSpPr>
          <p:cNvPr id="3" name="Title 2">
            <a:extLst>
              <a:ext uri="{FF2B5EF4-FFF2-40B4-BE49-F238E27FC236}">
                <a16:creationId xmlns:a16="http://schemas.microsoft.com/office/drawing/2014/main" id="{5AC1501D-AE75-8045-BA41-633BD2DEB859}"/>
              </a:ext>
            </a:extLst>
          </p:cNvPr>
          <p:cNvSpPr>
            <a:spLocks noGrp="1"/>
          </p:cNvSpPr>
          <p:nvPr>
            <p:ph type="title"/>
          </p:nvPr>
        </p:nvSpPr>
        <p:spPr/>
        <p:txBody>
          <a:bodyPr/>
          <a:lstStyle/>
          <a:p>
            <a:r>
              <a:rPr lang="en-US"/>
              <a:t>Activity 10-12: Troubleshooting Networking Issues</a:t>
            </a:r>
          </a:p>
        </p:txBody>
      </p:sp>
      <p:sp>
        <p:nvSpPr>
          <p:cNvPr id="4" name="Slide Number Placeholder 3">
            <a:extLst>
              <a:ext uri="{FF2B5EF4-FFF2-40B4-BE49-F238E27FC236}">
                <a16:creationId xmlns:a16="http://schemas.microsoft.com/office/drawing/2014/main" id="{7D2C274E-F771-F646-844F-9E62FB64F6BF}"/>
              </a:ext>
            </a:extLst>
          </p:cNvPr>
          <p:cNvSpPr>
            <a:spLocks noGrp="1"/>
          </p:cNvSpPr>
          <p:nvPr>
            <p:ph type="sldNum" sz="quarter" idx="4"/>
          </p:nvPr>
        </p:nvSpPr>
        <p:spPr/>
        <p:txBody>
          <a:bodyPr/>
          <a:lstStyle/>
          <a:p>
            <a:fld id="{2066355A-084C-D24E-9AD2-7E4FC41EA627}" type="slidenum">
              <a:rPr lang="en-US" smtClean="0"/>
              <a:pPr/>
              <a:t>180</a:t>
            </a:fld>
            <a:endParaRPr lang="en-US" dirty="0"/>
          </a:p>
        </p:txBody>
      </p:sp>
    </p:spTree>
    <p:extLst>
      <p:ext uri="{BB962C8B-B14F-4D97-AF65-F5344CB8AC3E}">
        <p14:creationId xmlns:p14="http://schemas.microsoft.com/office/powerpoint/2010/main" val="176196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D35D39-7CAB-134B-8E89-D0F1CE1B82CA}"/>
              </a:ext>
            </a:extLst>
          </p:cNvPr>
          <p:cNvSpPr>
            <a:spLocks noGrp="1"/>
          </p:cNvSpPr>
          <p:nvPr>
            <p:ph type="body" sz="quarter" idx="13"/>
          </p:nvPr>
        </p:nvSpPr>
        <p:spPr/>
        <p:txBody>
          <a:bodyPr/>
          <a:lstStyle/>
          <a:p>
            <a:r>
              <a:rPr lang="en-US" dirty="0"/>
              <a:t>What kind of network services does your organization provide to employees and customers?</a:t>
            </a:r>
          </a:p>
          <a:p>
            <a:r>
              <a:rPr lang="en-US" dirty="0"/>
              <a:t>Does your organization leverage cloud or virtualization technologies? If so, what resources use these technologies? If not, do you see these technologies being a benefit to the organization?</a:t>
            </a:r>
            <a:endParaRPr lang="en-US" dirty="0">
              <a:solidFill>
                <a:srgbClr val="45545F"/>
              </a:solidFill>
            </a:endParaRPr>
          </a:p>
        </p:txBody>
      </p:sp>
      <p:sp>
        <p:nvSpPr>
          <p:cNvPr id="3" name="Slide Number Placeholder 2">
            <a:extLst>
              <a:ext uri="{FF2B5EF4-FFF2-40B4-BE49-F238E27FC236}">
                <a16:creationId xmlns:a16="http://schemas.microsoft.com/office/drawing/2014/main" id="{ABBD8280-5882-AA48-BA86-A9C40DAEB2D9}"/>
              </a:ext>
            </a:extLst>
          </p:cNvPr>
          <p:cNvSpPr>
            <a:spLocks noGrp="1"/>
          </p:cNvSpPr>
          <p:nvPr>
            <p:ph type="sldNum" sz="quarter" idx="4"/>
          </p:nvPr>
        </p:nvSpPr>
        <p:spPr/>
        <p:txBody>
          <a:bodyPr/>
          <a:lstStyle/>
          <a:p>
            <a:fld id="{2066355A-084C-D24E-9AD2-7E4FC41EA627}" type="slidenum">
              <a:rPr lang="en-US" smtClean="0"/>
              <a:pPr/>
              <a:t>181</a:t>
            </a:fld>
            <a:endParaRPr lang="en-US" dirty="0"/>
          </a:p>
        </p:txBody>
      </p:sp>
    </p:spTree>
    <p:extLst>
      <p:ext uri="{BB962C8B-B14F-4D97-AF65-F5344CB8AC3E}">
        <p14:creationId xmlns:p14="http://schemas.microsoft.com/office/powerpoint/2010/main" val="712229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3BCD4E-383F-E045-AB86-54840067BAFB}"/>
              </a:ext>
            </a:extLst>
          </p:cNvPr>
          <p:cNvSpPr>
            <a:spLocks noGrp="1"/>
          </p:cNvSpPr>
          <p:nvPr>
            <p:ph idx="1"/>
          </p:nvPr>
        </p:nvSpPr>
        <p:spPr/>
        <p:txBody>
          <a:bodyPr/>
          <a:lstStyle/>
          <a:p>
            <a:r>
              <a:rPr lang="en-US" b="1" dirty="0"/>
              <a:t>List at least five application-layer protocols.</a:t>
            </a:r>
          </a:p>
          <a:p>
            <a:endParaRPr lang="en-US" b="1" dirty="0"/>
          </a:p>
          <a:p>
            <a:r>
              <a:rPr lang="en-US" b="1" dirty="0"/>
              <a:t>ANSWER:</a:t>
            </a:r>
          </a:p>
          <a:p>
            <a:pPr lvl="1"/>
            <a:r>
              <a:rPr lang="en-US" dirty="0"/>
              <a:t>Examples include: HTTP, HTTPS, SMTP, SSH, Telnet, FTP, TFTP, SNMP, DNS, DHCP, etc.</a:t>
            </a:r>
          </a:p>
          <a:p>
            <a:endParaRPr lang="en-US" dirty="0"/>
          </a:p>
        </p:txBody>
      </p:sp>
      <p:sp>
        <p:nvSpPr>
          <p:cNvPr id="3" name="Title 2">
            <a:extLst>
              <a:ext uri="{FF2B5EF4-FFF2-40B4-BE49-F238E27FC236}">
                <a16:creationId xmlns:a16="http://schemas.microsoft.com/office/drawing/2014/main" id="{C01163FA-6694-0341-A999-C22D2F69EF37}"/>
              </a:ext>
            </a:extLst>
          </p:cNvPr>
          <p:cNvSpPr>
            <a:spLocks noGrp="1"/>
          </p:cNvSpPr>
          <p:nvPr>
            <p:ph type="title"/>
          </p:nvPr>
        </p:nvSpPr>
        <p:spPr/>
        <p:txBody>
          <a:bodyPr/>
          <a:lstStyle/>
          <a:p>
            <a:r>
              <a:rPr lang="en-US" dirty="0"/>
              <a:t>Activity 10-1: Identifying TCP/IP Fundamentals</a:t>
            </a:r>
          </a:p>
        </p:txBody>
      </p:sp>
      <p:sp>
        <p:nvSpPr>
          <p:cNvPr id="4" name="Slide Number Placeholder 3">
            <a:extLst>
              <a:ext uri="{FF2B5EF4-FFF2-40B4-BE49-F238E27FC236}">
                <a16:creationId xmlns:a16="http://schemas.microsoft.com/office/drawing/2014/main" id="{28C58DB3-5C69-2046-B075-FB4C506D513F}"/>
              </a:ext>
            </a:extLst>
          </p:cNvPr>
          <p:cNvSpPr>
            <a:spLocks noGrp="1"/>
          </p:cNvSpPr>
          <p:nvPr>
            <p:ph type="sldNum" sz="quarter" idx="4"/>
          </p:nvPr>
        </p:nvSpPr>
        <p:spPr/>
        <p:txBody>
          <a:bodyPr/>
          <a:lstStyle/>
          <a:p>
            <a:fld id="{2066355A-084C-D24E-9AD2-7E4FC41EA627}" type="slidenum">
              <a:rPr lang="en-US" smtClean="0"/>
              <a:pPr/>
              <a:t>19</a:t>
            </a:fld>
            <a:endParaRPr lang="en-US" dirty="0"/>
          </a:p>
        </p:txBody>
      </p:sp>
    </p:spTree>
    <p:extLst>
      <p:ext uri="{BB962C8B-B14F-4D97-AF65-F5344CB8AC3E}">
        <p14:creationId xmlns:p14="http://schemas.microsoft.com/office/powerpoint/2010/main" val="44242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9219-48A0-2545-8CFF-944420072A78}"/>
              </a:ext>
            </a:extLst>
          </p:cNvPr>
          <p:cNvSpPr>
            <a:spLocks noGrp="1"/>
          </p:cNvSpPr>
          <p:nvPr>
            <p:ph type="title"/>
          </p:nvPr>
        </p:nvSpPr>
        <p:spPr/>
        <p:txBody>
          <a:bodyPr/>
          <a:lstStyle/>
          <a:p>
            <a:r>
              <a:rPr lang="en-US" dirty="0"/>
              <a:t>Topic A: Identify TCP/IP Fundamentals</a:t>
            </a:r>
          </a:p>
        </p:txBody>
      </p:sp>
      <p:sp>
        <p:nvSpPr>
          <p:cNvPr id="3" name="Slide Number Placeholder 2">
            <a:extLst>
              <a:ext uri="{FF2B5EF4-FFF2-40B4-BE49-F238E27FC236}">
                <a16:creationId xmlns:a16="http://schemas.microsoft.com/office/drawing/2014/main" id="{C1DD7373-8ADF-8344-92A0-612A57499933}"/>
              </a:ext>
            </a:extLst>
          </p:cNvPr>
          <p:cNvSpPr>
            <a:spLocks noGrp="1"/>
          </p:cNvSpPr>
          <p:nvPr>
            <p:ph type="sldNum" sz="quarter" idx="4"/>
          </p:nvPr>
        </p:nvSpPr>
        <p:spPr/>
        <p:txBody>
          <a:bodyPr/>
          <a:lstStyle/>
          <a:p>
            <a:fld id="{2066355A-084C-D24E-9AD2-7E4FC41EA627}" type="slidenum">
              <a:rPr lang="en-US" smtClean="0"/>
              <a:pPr/>
              <a:t>2</a:t>
            </a:fld>
            <a:endParaRPr lang="en-US" dirty="0"/>
          </a:p>
        </p:txBody>
      </p:sp>
      <p:sp>
        <p:nvSpPr>
          <p:cNvPr id="4" name="Content Placeholder 3">
            <a:extLst>
              <a:ext uri="{FF2B5EF4-FFF2-40B4-BE49-F238E27FC236}">
                <a16:creationId xmlns:a16="http://schemas.microsoft.com/office/drawing/2014/main" id="{C76FAEE3-9672-E64D-A413-22B995C694B6}"/>
              </a:ext>
            </a:extLst>
          </p:cNvPr>
          <p:cNvSpPr>
            <a:spLocks noGrp="1"/>
          </p:cNvSpPr>
          <p:nvPr>
            <p:ph idx="1"/>
          </p:nvPr>
        </p:nvSpPr>
        <p:spPr>
          <a:xfrm>
            <a:off x="1033005" y="708660"/>
            <a:ext cx="7769071" cy="3593835"/>
          </a:xfrm>
        </p:spPr>
        <p:txBody>
          <a:bodyPr/>
          <a:lstStyle/>
          <a:p>
            <a:pPr marL="0" indent="0">
              <a:buNone/>
            </a:pPr>
            <a:r>
              <a:rPr lang="en-US" dirty="0"/>
              <a:t>Exam Objectives:</a:t>
            </a:r>
          </a:p>
          <a:p>
            <a:r>
              <a:rPr lang="en-US" dirty="0"/>
              <a:t>This topic does not cover specific exam syllabus objectives or content examples.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0235" y="708660"/>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07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3BCD4E-383F-E045-AB86-54840067BAFB}"/>
              </a:ext>
            </a:extLst>
          </p:cNvPr>
          <p:cNvSpPr>
            <a:spLocks noGrp="1"/>
          </p:cNvSpPr>
          <p:nvPr>
            <p:ph idx="1"/>
          </p:nvPr>
        </p:nvSpPr>
        <p:spPr/>
        <p:txBody>
          <a:bodyPr/>
          <a:lstStyle/>
          <a:p>
            <a:r>
              <a:rPr lang="en-US" b="1" dirty="0"/>
              <a:t>What are the two transport-layer protocols?</a:t>
            </a:r>
          </a:p>
          <a:p>
            <a:endParaRPr lang="en-US" b="1" dirty="0"/>
          </a:p>
          <a:p>
            <a:r>
              <a:rPr lang="en-US" b="1" dirty="0"/>
              <a:t>ANSWER:</a:t>
            </a:r>
          </a:p>
          <a:p>
            <a:pPr lvl="1"/>
            <a:r>
              <a:rPr lang="en-US" dirty="0"/>
              <a:t>Transmission Control Protocol (TCP) and User Datagram Protocol (UDP)</a:t>
            </a:r>
          </a:p>
          <a:p>
            <a:endParaRPr lang="en-US" dirty="0"/>
          </a:p>
        </p:txBody>
      </p:sp>
      <p:sp>
        <p:nvSpPr>
          <p:cNvPr id="3" name="Title 2">
            <a:extLst>
              <a:ext uri="{FF2B5EF4-FFF2-40B4-BE49-F238E27FC236}">
                <a16:creationId xmlns:a16="http://schemas.microsoft.com/office/drawing/2014/main" id="{C01163FA-6694-0341-A999-C22D2F69EF37}"/>
              </a:ext>
            </a:extLst>
          </p:cNvPr>
          <p:cNvSpPr>
            <a:spLocks noGrp="1"/>
          </p:cNvSpPr>
          <p:nvPr>
            <p:ph type="title"/>
          </p:nvPr>
        </p:nvSpPr>
        <p:spPr/>
        <p:txBody>
          <a:bodyPr/>
          <a:lstStyle/>
          <a:p>
            <a:r>
              <a:rPr lang="en-US" dirty="0"/>
              <a:t>Activity 10-1: Identifying TCP/IP Fundamentals</a:t>
            </a:r>
          </a:p>
        </p:txBody>
      </p:sp>
      <p:sp>
        <p:nvSpPr>
          <p:cNvPr id="4" name="Slide Number Placeholder 3">
            <a:extLst>
              <a:ext uri="{FF2B5EF4-FFF2-40B4-BE49-F238E27FC236}">
                <a16:creationId xmlns:a16="http://schemas.microsoft.com/office/drawing/2014/main" id="{28C58DB3-5C69-2046-B075-FB4C506D513F}"/>
              </a:ext>
            </a:extLst>
          </p:cNvPr>
          <p:cNvSpPr>
            <a:spLocks noGrp="1"/>
          </p:cNvSpPr>
          <p:nvPr>
            <p:ph type="sldNum" sz="quarter" idx="4"/>
          </p:nvPr>
        </p:nvSpPr>
        <p:spPr/>
        <p:txBody>
          <a:bodyPr/>
          <a:lstStyle/>
          <a:p>
            <a:fld id="{2066355A-084C-D24E-9AD2-7E4FC41EA627}" type="slidenum">
              <a:rPr lang="en-US" smtClean="0"/>
              <a:pPr/>
              <a:t>20</a:t>
            </a:fld>
            <a:endParaRPr lang="en-US" dirty="0"/>
          </a:p>
        </p:txBody>
      </p:sp>
    </p:spTree>
    <p:extLst>
      <p:ext uri="{BB962C8B-B14F-4D97-AF65-F5344CB8AC3E}">
        <p14:creationId xmlns:p14="http://schemas.microsoft.com/office/powerpoint/2010/main" val="162341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3BCD4E-383F-E045-AB86-54840067BAFB}"/>
              </a:ext>
            </a:extLst>
          </p:cNvPr>
          <p:cNvSpPr>
            <a:spLocks noGrp="1"/>
          </p:cNvSpPr>
          <p:nvPr>
            <p:ph idx="1"/>
          </p:nvPr>
        </p:nvSpPr>
        <p:spPr/>
        <p:txBody>
          <a:bodyPr/>
          <a:lstStyle/>
          <a:p>
            <a:r>
              <a:rPr lang="en-US" b="1" dirty="0"/>
              <a:t>What protocol within the TCP/IP stack is responsible for logical addressing?</a:t>
            </a:r>
          </a:p>
          <a:p>
            <a:endParaRPr lang="en-US" b="1" dirty="0"/>
          </a:p>
          <a:p>
            <a:r>
              <a:rPr lang="en-US" b="1" dirty="0"/>
              <a:t>ANSWER:</a:t>
            </a:r>
          </a:p>
          <a:p>
            <a:pPr lvl="1"/>
            <a:r>
              <a:rPr lang="en-US" dirty="0"/>
              <a:t>Internet Protocol (IP)</a:t>
            </a:r>
          </a:p>
          <a:p>
            <a:endParaRPr lang="en-US" dirty="0"/>
          </a:p>
        </p:txBody>
      </p:sp>
      <p:sp>
        <p:nvSpPr>
          <p:cNvPr id="3" name="Title 2">
            <a:extLst>
              <a:ext uri="{FF2B5EF4-FFF2-40B4-BE49-F238E27FC236}">
                <a16:creationId xmlns:a16="http://schemas.microsoft.com/office/drawing/2014/main" id="{C01163FA-6694-0341-A999-C22D2F69EF37}"/>
              </a:ext>
            </a:extLst>
          </p:cNvPr>
          <p:cNvSpPr>
            <a:spLocks noGrp="1"/>
          </p:cNvSpPr>
          <p:nvPr>
            <p:ph type="title"/>
          </p:nvPr>
        </p:nvSpPr>
        <p:spPr/>
        <p:txBody>
          <a:bodyPr/>
          <a:lstStyle/>
          <a:p>
            <a:r>
              <a:rPr lang="en-US" dirty="0"/>
              <a:t>Activity 10-1: Identifying TCP/IP Fundamentals</a:t>
            </a:r>
          </a:p>
        </p:txBody>
      </p:sp>
      <p:sp>
        <p:nvSpPr>
          <p:cNvPr id="4" name="Slide Number Placeholder 3">
            <a:extLst>
              <a:ext uri="{FF2B5EF4-FFF2-40B4-BE49-F238E27FC236}">
                <a16:creationId xmlns:a16="http://schemas.microsoft.com/office/drawing/2014/main" id="{28C58DB3-5C69-2046-B075-FB4C506D513F}"/>
              </a:ext>
            </a:extLst>
          </p:cNvPr>
          <p:cNvSpPr>
            <a:spLocks noGrp="1"/>
          </p:cNvSpPr>
          <p:nvPr>
            <p:ph type="sldNum" sz="quarter" idx="4"/>
          </p:nvPr>
        </p:nvSpPr>
        <p:spPr/>
        <p:txBody>
          <a:bodyPr/>
          <a:lstStyle/>
          <a:p>
            <a:fld id="{2066355A-084C-D24E-9AD2-7E4FC41EA627}" type="slidenum">
              <a:rPr lang="en-US" smtClean="0"/>
              <a:pPr/>
              <a:t>21</a:t>
            </a:fld>
            <a:endParaRPr lang="en-US" dirty="0"/>
          </a:p>
        </p:txBody>
      </p:sp>
    </p:spTree>
    <p:extLst>
      <p:ext uri="{BB962C8B-B14F-4D97-AF65-F5344CB8AC3E}">
        <p14:creationId xmlns:p14="http://schemas.microsoft.com/office/powerpoint/2010/main" val="255669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3BCD4E-383F-E045-AB86-54840067BAFB}"/>
              </a:ext>
            </a:extLst>
          </p:cNvPr>
          <p:cNvSpPr>
            <a:spLocks noGrp="1"/>
          </p:cNvSpPr>
          <p:nvPr>
            <p:ph idx="1"/>
          </p:nvPr>
        </p:nvSpPr>
        <p:spPr/>
        <p:txBody>
          <a:bodyPr/>
          <a:lstStyle/>
          <a:p>
            <a:r>
              <a:rPr lang="en-US" b="1" dirty="0"/>
              <a:t>What are the names and numbers of each layer of the OSI model? What is each layer's function?</a:t>
            </a:r>
          </a:p>
          <a:p>
            <a:endParaRPr lang="en-US" b="1" dirty="0"/>
          </a:p>
          <a:p>
            <a:r>
              <a:rPr lang="en-US" b="1" dirty="0"/>
              <a:t>ANSWER:</a:t>
            </a:r>
          </a:p>
          <a:p>
            <a:pPr lvl="1"/>
            <a:r>
              <a:rPr lang="en-US" dirty="0"/>
              <a:t>Layer 7 (application) supports software and users; Layer 6 (presentation) formats data for use; Layer 5 (session) manages connections; Layer 4 (transport) manages reliable transmission of data; Layer 3 (network) manages logical addressing; Layer 2 (data link) manages physical addressing; Layer 1 (physical) enables physical connectivity.</a:t>
            </a:r>
          </a:p>
          <a:p>
            <a:endParaRPr lang="en-US" dirty="0"/>
          </a:p>
        </p:txBody>
      </p:sp>
      <p:sp>
        <p:nvSpPr>
          <p:cNvPr id="3" name="Title 2">
            <a:extLst>
              <a:ext uri="{FF2B5EF4-FFF2-40B4-BE49-F238E27FC236}">
                <a16:creationId xmlns:a16="http://schemas.microsoft.com/office/drawing/2014/main" id="{C01163FA-6694-0341-A999-C22D2F69EF37}"/>
              </a:ext>
            </a:extLst>
          </p:cNvPr>
          <p:cNvSpPr>
            <a:spLocks noGrp="1"/>
          </p:cNvSpPr>
          <p:nvPr>
            <p:ph type="title"/>
          </p:nvPr>
        </p:nvSpPr>
        <p:spPr/>
        <p:txBody>
          <a:bodyPr/>
          <a:lstStyle/>
          <a:p>
            <a:r>
              <a:rPr lang="en-US" dirty="0"/>
              <a:t>Activity 10-1: Identifying TCP/IP Fundamentals</a:t>
            </a:r>
          </a:p>
        </p:txBody>
      </p:sp>
      <p:sp>
        <p:nvSpPr>
          <p:cNvPr id="4" name="Slide Number Placeholder 3">
            <a:extLst>
              <a:ext uri="{FF2B5EF4-FFF2-40B4-BE49-F238E27FC236}">
                <a16:creationId xmlns:a16="http://schemas.microsoft.com/office/drawing/2014/main" id="{28C58DB3-5C69-2046-B075-FB4C506D513F}"/>
              </a:ext>
            </a:extLst>
          </p:cNvPr>
          <p:cNvSpPr>
            <a:spLocks noGrp="1"/>
          </p:cNvSpPr>
          <p:nvPr>
            <p:ph type="sldNum" sz="quarter" idx="4"/>
          </p:nvPr>
        </p:nvSpPr>
        <p:spPr/>
        <p:txBody>
          <a:bodyPr/>
          <a:lstStyle/>
          <a:p>
            <a:fld id="{2066355A-084C-D24E-9AD2-7E4FC41EA627}" type="slidenum">
              <a:rPr lang="en-US" smtClean="0"/>
              <a:pPr/>
              <a:t>22</a:t>
            </a:fld>
            <a:endParaRPr lang="en-US" dirty="0"/>
          </a:p>
        </p:txBody>
      </p:sp>
    </p:spTree>
    <p:extLst>
      <p:ext uri="{BB962C8B-B14F-4D97-AF65-F5344CB8AC3E}">
        <p14:creationId xmlns:p14="http://schemas.microsoft.com/office/powerpoint/2010/main" val="150118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3BCD4E-383F-E045-AB86-54840067BAFB}"/>
              </a:ext>
            </a:extLst>
          </p:cNvPr>
          <p:cNvSpPr>
            <a:spLocks noGrp="1"/>
          </p:cNvSpPr>
          <p:nvPr>
            <p:ph idx="1"/>
          </p:nvPr>
        </p:nvSpPr>
        <p:spPr/>
        <p:txBody>
          <a:bodyPr/>
          <a:lstStyle/>
          <a:p>
            <a:r>
              <a:rPr lang="en-US" b="1" dirty="0"/>
              <a:t>What is the name of the physical address used in Ethernet networking?</a:t>
            </a:r>
          </a:p>
          <a:p>
            <a:endParaRPr lang="en-US" b="1" dirty="0"/>
          </a:p>
          <a:p>
            <a:r>
              <a:rPr lang="en-US" b="1" dirty="0"/>
              <a:t>ANSWER:</a:t>
            </a:r>
          </a:p>
          <a:p>
            <a:pPr lvl="1"/>
            <a:r>
              <a:rPr lang="en-US" dirty="0"/>
              <a:t>Media access control (MAC) address, permanently set on the network interface card (NIC) by the manufacturer.</a:t>
            </a:r>
          </a:p>
          <a:p>
            <a:endParaRPr lang="en-US" dirty="0"/>
          </a:p>
        </p:txBody>
      </p:sp>
      <p:sp>
        <p:nvSpPr>
          <p:cNvPr id="3" name="Title 2">
            <a:extLst>
              <a:ext uri="{FF2B5EF4-FFF2-40B4-BE49-F238E27FC236}">
                <a16:creationId xmlns:a16="http://schemas.microsoft.com/office/drawing/2014/main" id="{C01163FA-6694-0341-A999-C22D2F69EF37}"/>
              </a:ext>
            </a:extLst>
          </p:cNvPr>
          <p:cNvSpPr>
            <a:spLocks noGrp="1"/>
          </p:cNvSpPr>
          <p:nvPr>
            <p:ph type="title"/>
          </p:nvPr>
        </p:nvSpPr>
        <p:spPr/>
        <p:txBody>
          <a:bodyPr/>
          <a:lstStyle/>
          <a:p>
            <a:r>
              <a:rPr lang="en-US" dirty="0"/>
              <a:t>Activity 10-1: Identifying TCP/IP Fundamentals</a:t>
            </a:r>
          </a:p>
        </p:txBody>
      </p:sp>
      <p:sp>
        <p:nvSpPr>
          <p:cNvPr id="4" name="Slide Number Placeholder 3">
            <a:extLst>
              <a:ext uri="{FF2B5EF4-FFF2-40B4-BE49-F238E27FC236}">
                <a16:creationId xmlns:a16="http://schemas.microsoft.com/office/drawing/2014/main" id="{28C58DB3-5C69-2046-B075-FB4C506D513F}"/>
              </a:ext>
            </a:extLst>
          </p:cNvPr>
          <p:cNvSpPr>
            <a:spLocks noGrp="1"/>
          </p:cNvSpPr>
          <p:nvPr>
            <p:ph type="sldNum" sz="quarter" idx="4"/>
          </p:nvPr>
        </p:nvSpPr>
        <p:spPr/>
        <p:txBody>
          <a:bodyPr/>
          <a:lstStyle/>
          <a:p>
            <a:fld id="{2066355A-084C-D24E-9AD2-7E4FC41EA627}" type="slidenum">
              <a:rPr lang="en-US" smtClean="0"/>
              <a:pPr/>
              <a:t>23</a:t>
            </a:fld>
            <a:endParaRPr lang="en-US" dirty="0"/>
          </a:p>
        </p:txBody>
      </p:sp>
    </p:spTree>
    <p:extLst>
      <p:ext uri="{BB962C8B-B14F-4D97-AF65-F5344CB8AC3E}">
        <p14:creationId xmlns:p14="http://schemas.microsoft.com/office/powerpoint/2010/main" val="354022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3BCD4E-383F-E045-AB86-54840067BAFB}"/>
              </a:ext>
            </a:extLst>
          </p:cNvPr>
          <p:cNvSpPr>
            <a:spLocks noGrp="1"/>
          </p:cNvSpPr>
          <p:nvPr>
            <p:ph idx="1"/>
          </p:nvPr>
        </p:nvSpPr>
        <p:spPr/>
        <p:txBody>
          <a:bodyPr/>
          <a:lstStyle/>
          <a:p>
            <a:r>
              <a:rPr lang="en-US" b="1" dirty="0"/>
              <a:t>What is the name of the logical address used by the TCP/IP protocol suite?</a:t>
            </a:r>
          </a:p>
          <a:p>
            <a:endParaRPr lang="en-US" b="1" dirty="0"/>
          </a:p>
          <a:p>
            <a:r>
              <a:rPr lang="en-US" b="1" dirty="0"/>
              <a:t>ANSWER:</a:t>
            </a:r>
          </a:p>
          <a:p>
            <a:pPr lvl="1"/>
            <a:r>
              <a:rPr lang="en-US" dirty="0"/>
              <a:t>IP address</a:t>
            </a:r>
          </a:p>
          <a:p>
            <a:endParaRPr lang="en-US" dirty="0"/>
          </a:p>
        </p:txBody>
      </p:sp>
      <p:sp>
        <p:nvSpPr>
          <p:cNvPr id="3" name="Title 2">
            <a:extLst>
              <a:ext uri="{FF2B5EF4-FFF2-40B4-BE49-F238E27FC236}">
                <a16:creationId xmlns:a16="http://schemas.microsoft.com/office/drawing/2014/main" id="{C01163FA-6694-0341-A999-C22D2F69EF37}"/>
              </a:ext>
            </a:extLst>
          </p:cNvPr>
          <p:cNvSpPr>
            <a:spLocks noGrp="1"/>
          </p:cNvSpPr>
          <p:nvPr>
            <p:ph type="title"/>
          </p:nvPr>
        </p:nvSpPr>
        <p:spPr/>
        <p:txBody>
          <a:bodyPr/>
          <a:lstStyle/>
          <a:p>
            <a:r>
              <a:rPr lang="en-US" dirty="0"/>
              <a:t>Activity 10-1: Identifying TCP/IP Fundamentals</a:t>
            </a:r>
          </a:p>
        </p:txBody>
      </p:sp>
      <p:sp>
        <p:nvSpPr>
          <p:cNvPr id="4" name="Slide Number Placeholder 3">
            <a:extLst>
              <a:ext uri="{FF2B5EF4-FFF2-40B4-BE49-F238E27FC236}">
                <a16:creationId xmlns:a16="http://schemas.microsoft.com/office/drawing/2014/main" id="{28C58DB3-5C69-2046-B075-FB4C506D513F}"/>
              </a:ext>
            </a:extLst>
          </p:cNvPr>
          <p:cNvSpPr>
            <a:spLocks noGrp="1"/>
          </p:cNvSpPr>
          <p:nvPr>
            <p:ph type="sldNum" sz="quarter" idx="4"/>
          </p:nvPr>
        </p:nvSpPr>
        <p:spPr/>
        <p:txBody>
          <a:bodyPr/>
          <a:lstStyle/>
          <a:p>
            <a:fld id="{2066355A-084C-D24E-9AD2-7E4FC41EA627}" type="slidenum">
              <a:rPr lang="en-US" smtClean="0"/>
              <a:pPr/>
              <a:t>24</a:t>
            </a:fld>
            <a:endParaRPr lang="en-US" dirty="0"/>
          </a:p>
        </p:txBody>
      </p:sp>
    </p:spTree>
    <p:extLst>
      <p:ext uri="{BB962C8B-B14F-4D97-AF65-F5344CB8AC3E}">
        <p14:creationId xmlns:p14="http://schemas.microsoft.com/office/powerpoint/2010/main" val="231621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3BCD4E-383F-E045-AB86-54840067BAFB}"/>
              </a:ext>
            </a:extLst>
          </p:cNvPr>
          <p:cNvSpPr>
            <a:spLocks noGrp="1"/>
          </p:cNvSpPr>
          <p:nvPr>
            <p:ph idx="1"/>
          </p:nvPr>
        </p:nvSpPr>
        <p:spPr/>
        <p:txBody>
          <a:bodyPr/>
          <a:lstStyle/>
          <a:p>
            <a:r>
              <a:rPr lang="en-US" b="1" dirty="0"/>
              <a:t>What is the human-readable name of a network device?</a:t>
            </a:r>
          </a:p>
          <a:p>
            <a:endParaRPr lang="en-US" b="1" dirty="0"/>
          </a:p>
          <a:p>
            <a:r>
              <a:rPr lang="en-US" b="1" dirty="0"/>
              <a:t>ANSWER:</a:t>
            </a:r>
          </a:p>
          <a:p>
            <a:pPr lvl="1"/>
            <a:r>
              <a:rPr lang="en-US" dirty="0"/>
              <a:t>Hostname</a:t>
            </a:r>
          </a:p>
          <a:p>
            <a:endParaRPr lang="en-US" dirty="0"/>
          </a:p>
        </p:txBody>
      </p:sp>
      <p:sp>
        <p:nvSpPr>
          <p:cNvPr id="3" name="Title 2">
            <a:extLst>
              <a:ext uri="{FF2B5EF4-FFF2-40B4-BE49-F238E27FC236}">
                <a16:creationId xmlns:a16="http://schemas.microsoft.com/office/drawing/2014/main" id="{C01163FA-6694-0341-A999-C22D2F69EF37}"/>
              </a:ext>
            </a:extLst>
          </p:cNvPr>
          <p:cNvSpPr>
            <a:spLocks noGrp="1"/>
          </p:cNvSpPr>
          <p:nvPr>
            <p:ph type="title"/>
          </p:nvPr>
        </p:nvSpPr>
        <p:spPr/>
        <p:txBody>
          <a:bodyPr/>
          <a:lstStyle/>
          <a:p>
            <a:r>
              <a:rPr lang="en-US" dirty="0"/>
              <a:t>Activity 10-1: Identifying TCP/IP Fundamentals</a:t>
            </a:r>
          </a:p>
        </p:txBody>
      </p:sp>
      <p:sp>
        <p:nvSpPr>
          <p:cNvPr id="4" name="Slide Number Placeholder 3">
            <a:extLst>
              <a:ext uri="{FF2B5EF4-FFF2-40B4-BE49-F238E27FC236}">
                <a16:creationId xmlns:a16="http://schemas.microsoft.com/office/drawing/2014/main" id="{28C58DB3-5C69-2046-B075-FB4C506D513F}"/>
              </a:ext>
            </a:extLst>
          </p:cNvPr>
          <p:cNvSpPr>
            <a:spLocks noGrp="1"/>
          </p:cNvSpPr>
          <p:nvPr>
            <p:ph type="sldNum" sz="quarter" idx="4"/>
          </p:nvPr>
        </p:nvSpPr>
        <p:spPr/>
        <p:txBody>
          <a:bodyPr/>
          <a:lstStyle/>
          <a:p>
            <a:fld id="{2066355A-084C-D24E-9AD2-7E4FC41EA627}" type="slidenum">
              <a:rPr lang="en-US" smtClean="0"/>
              <a:pPr/>
              <a:t>25</a:t>
            </a:fld>
            <a:endParaRPr lang="en-US" dirty="0"/>
          </a:p>
        </p:txBody>
      </p:sp>
    </p:spTree>
    <p:extLst>
      <p:ext uri="{BB962C8B-B14F-4D97-AF65-F5344CB8AC3E}">
        <p14:creationId xmlns:p14="http://schemas.microsoft.com/office/powerpoint/2010/main" val="128603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3BCD4E-383F-E045-AB86-54840067BAFB}"/>
              </a:ext>
            </a:extLst>
          </p:cNvPr>
          <p:cNvSpPr>
            <a:spLocks noGrp="1"/>
          </p:cNvSpPr>
          <p:nvPr>
            <p:ph idx="1"/>
          </p:nvPr>
        </p:nvSpPr>
        <p:spPr/>
        <p:txBody>
          <a:bodyPr/>
          <a:lstStyle/>
          <a:p>
            <a:r>
              <a:rPr lang="en-US" b="1" dirty="0"/>
              <a:t>What are the two components of an IP address?</a:t>
            </a:r>
          </a:p>
          <a:p>
            <a:endParaRPr lang="en-US" b="1" dirty="0"/>
          </a:p>
          <a:p>
            <a:r>
              <a:rPr lang="en-US" b="1" dirty="0"/>
              <a:t>ANSWER:</a:t>
            </a:r>
          </a:p>
          <a:p>
            <a:pPr lvl="1"/>
            <a:r>
              <a:rPr lang="en-US" dirty="0"/>
              <a:t>Network ID and host ID</a:t>
            </a:r>
          </a:p>
          <a:p>
            <a:endParaRPr lang="en-US" dirty="0"/>
          </a:p>
        </p:txBody>
      </p:sp>
      <p:sp>
        <p:nvSpPr>
          <p:cNvPr id="3" name="Title 2">
            <a:extLst>
              <a:ext uri="{FF2B5EF4-FFF2-40B4-BE49-F238E27FC236}">
                <a16:creationId xmlns:a16="http://schemas.microsoft.com/office/drawing/2014/main" id="{C01163FA-6694-0341-A999-C22D2F69EF37}"/>
              </a:ext>
            </a:extLst>
          </p:cNvPr>
          <p:cNvSpPr>
            <a:spLocks noGrp="1"/>
          </p:cNvSpPr>
          <p:nvPr>
            <p:ph type="title"/>
          </p:nvPr>
        </p:nvSpPr>
        <p:spPr/>
        <p:txBody>
          <a:bodyPr/>
          <a:lstStyle/>
          <a:p>
            <a:r>
              <a:rPr lang="en-US" dirty="0"/>
              <a:t>Activity 10-1: Identifying TCP/IP Fundamentals</a:t>
            </a:r>
          </a:p>
        </p:txBody>
      </p:sp>
      <p:sp>
        <p:nvSpPr>
          <p:cNvPr id="4" name="Slide Number Placeholder 3">
            <a:extLst>
              <a:ext uri="{FF2B5EF4-FFF2-40B4-BE49-F238E27FC236}">
                <a16:creationId xmlns:a16="http://schemas.microsoft.com/office/drawing/2014/main" id="{28C58DB3-5C69-2046-B075-FB4C506D513F}"/>
              </a:ext>
            </a:extLst>
          </p:cNvPr>
          <p:cNvSpPr>
            <a:spLocks noGrp="1"/>
          </p:cNvSpPr>
          <p:nvPr>
            <p:ph type="sldNum" sz="quarter" idx="4"/>
          </p:nvPr>
        </p:nvSpPr>
        <p:spPr/>
        <p:txBody>
          <a:bodyPr/>
          <a:lstStyle/>
          <a:p>
            <a:fld id="{2066355A-084C-D24E-9AD2-7E4FC41EA627}" type="slidenum">
              <a:rPr lang="en-US" smtClean="0"/>
              <a:pPr/>
              <a:t>26</a:t>
            </a:fld>
            <a:endParaRPr lang="en-US" dirty="0"/>
          </a:p>
        </p:txBody>
      </p:sp>
    </p:spTree>
    <p:extLst>
      <p:ext uri="{BB962C8B-B14F-4D97-AF65-F5344CB8AC3E}">
        <p14:creationId xmlns:p14="http://schemas.microsoft.com/office/powerpoint/2010/main" val="32062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3BCD4E-383F-E045-AB86-54840067BAFB}"/>
              </a:ext>
            </a:extLst>
          </p:cNvPr>
          <p:cNvSpPr>
            <a:spLocks noGrp="1"/>
          </p:cNvSpPr>
          <p:nvPr>
            <p:ph idx="1"/>
          </p:nvPr>
        </p:nvSpPr>
        <p:spPr/>
        <p:txBody>
          <a:bodyPr/>
          <a:lstStyle/>
          <a:p>
            <a:r>
              <a:rPr lang="en-US" b="1" dirty="0"/>
              <a:t>What is the bit length of IPv4 addresses?</a:t>
            </a:r>
          </a:p>
          <a:p>
            <a:endParaRPr lang="en-US" b="1" dirty="0"/>
          </a:p>
          <a:p>
            <a:r>
              <a:rPr lang="en-US" b="1" dirty="0"/>
              <a:t>ANSWER:</a:t>
            </a:r>
          </a:p>
          <a:p>
            <a:pPr lvl="1"/>
            <a:r>
              <a:rPr lang="en-US" dirty="0"/>
              <a:t>IPv4 addresses are 32 bits in length.</a:t>
            </a:r>
          </a:p>
        </p:txBody>
      </p:sp>
      <p:sp>
        <p:nvSpPr>
          <p:cNvPr id="3" name="Title 2">
            <a:extLst>
              <a:ext uri="{FF2B5EF4-FFF2-40B4-BE49-F238E27FC236}">
                <a16:creationId xmlns:a16="http://schemas.microsoft.com/office/drawing/2014/main" id="{C01163FA-6694-0341-A999-C22D2F69EF37}"/>
              </a:ext>
            </a:extLst>
          </p:cNvPr>
          <p:cNvSpPr>
            <a:spLocks noGrp="1"/>
          </p:cNvSpPr>
          <p:nvPr>
            <p:ph type="title"/>
          </p:nvPr>
        </p:nvSpPr>
        <p:spPr/>
        <p:txBody>
          <a:bodyPr/>
          <a:lstStyle/>
          <a:p>
            <a:r>
              <a:rPr lang="en-US" dirty="0"/>
              <a:t>Activity 10-1: Identifying TCP/IP Fundamentals</a:t>
            </a:r>
          </a:p>
        </p:txBody>
      </p:sp>
      <p:sp>
        <p:nvSpPr>
          <p:cNvPr id="4" name="Slide Number Placeholder 3">
            <a:extLst>
              <a:ext uri="{FF2B5EF4-FFF2-40B4-BE49-F238E27FC236}">
                <a16:creationId xmlns:a16="http://schemas.microsoft.com/office/drawing/2014/main" id="{28C58DB3-5C69-2046-B075-FB4C506D513F}"/>
              </a:ext>
            </a:extLst>
          </p:cNvPr>
          <p:cNvSpPr>
            <a:spLocks noGrp="1"/>
          </p:cNvSpPr>
          <p:nvPr>
            <p:ph type="sldNum" sz="quarter" idx="4"/>
          </p:nvPr>
        </p:nvSpPr>
        <p:spPr/>
        <p:txBody>
          <a:bodyPr/>
          <a:lstStyle/>
          <a:p>
            <a:fld id="{2066355A-084C-D24E-9AD2-7E4FC41EA627}" type="slidenum">
              <a:rPr lang="en-US" smtClean="0"/>
              <a:pPr/>
              <a:t>27</a:t>
            </a:fld>
            <a:endParaRPr lang="en-US" dirty="0"/>
          </a:p>
        </p:txBody>
      </p:sp>
    </p:spTree>
    <p:extLst>
      <p:ext uri="{BB962C8B-B14F-4D97-AF65-F5344CB8AC3E}">
        <p14:creationId xmlns:p14="http://schemas.microsoft.com/office/powerpoint/2010/main" val="81734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3BCD4E-383F-E045-AB86-54840067BAFB}"/>
              </a:ext>
            </a:extLst>
          </p:cNvPr>
          <p:cNvSpPr>
            <a:spLocks noGrp="1"/>
          </p:cNvSpPr>
          <p:nvPr>
            <p:ph idx="1"/>
          </p:nvPr>
        </p:nvSpPr>
        <p:spPr/>
        <p:txBody>
          <a:bodyPr/>
          <a:lstStyle/>
          <a:p>
            <a:r>
              <a:rPr lang="en-US" b="1" dirty="0"/>
              <a:t>List the address ranges for Class A, Class B, and Class C IP addresses. </a:t>
            </a:r>
          </a:p>
          <a:p>
            <a:endParaRPr lang="en-US" b="1" dirty="0"/>
          </a:p>
          <a:p>
            <a:r>
              <a:rPr lang="en-US" b="1" dirty="0"/>
              <a:t>ANSWER:</a:t>
            </a:r>
          </a:p>
          <a:p>
            <a:pPr lvl="1"/>
            <a:r>
              <a:rPr lang="en-US" dirty="0"/>
              <a:t>Class A = 0.0.0.0–127.0.0.0; Class B = 128.0.0.0–191.255.0.0; Class C = 192.0.0.0–223.255.255.0</a:t>
            </a:r>
          </a:p>
          <a:p>
            <a:endParaRPr lang="en-US" dirty="0"/>
          </a:p>
        </p:txBody>
      </p:sp>
      <p:sp>
        <p:nvSpPr>
          <p:cNvPr id="3" name="Title 2">
            <a:extLst>
              <a:ext uri="{FF2B5EF4-FFF2-40B4-BE49-F238E27FC236}">
                <a16:creationId xmlns:a16="http://schemas.microsoft.com/office/drawing/2014/main" id="{C01163FA-6694-0341-A999-C22D2F69EF37}"/>
              </a:ext>
            </a:extLst>
          </p:cNvPr>
          <p:cNvSpPr>
            <a:spLocks noGrp="1"/>
          </p:cNvSpPr>
          <p:nvPr>
            <p:ph type="title"/>
          </p:nvPr>
        </p:nvSpPr>
        <p:spPr/>
        <p:txBody>
          <a:bodyPr/>
          <a:lstStyle/>
          <a:p>
            <a:r>
              <a:rPr lang="en-US" dirty="0"/>
              <a:t>Activity 10-1: Identifying TCP/IP Fundamentals</a:t>
            </a:r>
          </a:p>
        </p:txBody>
      </p:sp>
      <p:sp>
        <p:nvSpPr>
          <p:cNvPr id="4" name="Slide Number Placeholder 3">
            <a:extLst>
              <a:ext uri="{FF2B5EF4-FFF2-40B4-BE49-F238E27FC236}">
                <a16:creationId xmlns:a16="http://schemas.microsoft.com/office/drawing/2014/main" id="{28C58DB3-5C69-2046-B075-FB4C506D513F}"/>
              </a:ext>
            </a:extLst>
          </p:cNvPr>
          <p:cNvSpPr>
            <a:spLocks noGrp="1"/>
          </p:cNvSpPr>
          <p:nvPr>
            <p:ph type="sldNum" sz="quarter" idx="4"/>
          </p:nvPr>
        </p:nvSpPr>
        <p:spPr/>
        <p:txBody>
          <a:bodyPr/>
          <a:lstStyle/>
          <a:p>
            <a:fld id="{2066355A-084C-D24E-9AD2-7E4FC41EA627}" type="slidenum">
              <a:rPr lang="en-US" smtClean="0"/>
              <a:pPr/>
              <a:t>28</a:t>
            </a:fld>
            <a:endParaRPr lang="en-US" dirty="0"/>
          </a:p>
        </p:txBody>
      </p:sp>
    </p:spTree>
    <p:extLst>
      <p:ext uri="{BB962C8B-B14F-4D97-AF65-F5344CB8AC3E}">
        <p14:creationId xmlns:p14="http://schemas.microsoft.com/office/powerpoint/2010/main" val="67112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3BCD4E-383F-E045-AB86-54840067BAFB}"/>
              </a:ext>
            </a:extLst>
          </p:cNvPr>
          <p:cNvSpPr>
            <a:spLocks noGrp="1"/>
          </p:cNvSpPr>
          <p:nvPr>
            <p:ph idx="1"/>
          </p:nvPr>
        </p:nvSpPr>
        <p:spPr/>
        <p:txBody>
          <a:bodyPr/>
          <a:lstStyle/>
          <a:p>
            <a:r>
              <a:rPr lang="en-US" b="1" dirty="0"/>
              <a:t>List the default subnet mask for Class A, Class B, and Class C IP addresses: </a:t>
            </a:r>
          </a:p>
          <a:p>
            <a:endParaRPr lang="en-US" b="1" dirty="0"/>
          </a:p>
          <a:p>
            <a:r>
              <a:rPr lang="en-US" b="1" dirty="0"/>
              <a:t>ANSWER:</a:t>
            </a:r>
          </a:p>
          <a:p>
            <a:pPr lvl="1"/>
            <a:r>
              <a:rPr lang="en-US" dirty="0"/>
              <a:t>Class A = 255.0.0.0 or /8; Class B = 255.255.0.0 or /16; Class C = 255.255.255.0 or /24</a:t>
            </a:r>
          </a:p>
          <a:p>
            <a:endParaRPr lang="en-US" dirty="0"/>
          </a:p>
        </p:txBody>
      </p:sp>
      <p:sp>
        <p:nvSpPr>
          <p:cNvPr id="3" name="Title 2">
            <a:extLst>
              <a:ext uri="{FF2B5EF4-FFF2-40B4-BE49-F238E27FC236}">
                <a16:creationId xmlns:a16="http://schemas.microsoft.com/office/drawing/2014/main" id="{C01163FA-6694-0341-A999-C22D2F69EF37}"/>
              </a:ext>
            </a:extLst>
          </p:cNvPr>
          <p:cNvSpPr>
            <a:spLocks noGrp="1"/>
          </p:cNvSpPr>
          <p:nvPr>
            <p:ph type="title"/>
          </p:nvPr>
        </p:nvSpPr>
        <p:spPr/>
        <p:txBody>
          <a:bodyPr/>
          <a:lstStyle/>
          <a:p>
            <a:r>
              <a:rPr lang="en-US" dirty="0"/>
              <a:t>Activity 10-1: Identifying TCP/IP Fundamentals</a:t>
            </a:r>
          </a:p>
        </p:txBody>
      </p:sp>
      <p:sp>
        <p:nvSpPr>
          <p:cNvPr id="4" name="Slide Number Placeholder 3">
            <a:extLst>
              <a:ext uri="{FF2B5EF4-FFF2-40B4-BE49-F238E27FC236}">
                <a16:creationId xmlns:a16="http://schemas.microsoft.com/office/drawing/2014/main" id="{28C58DB3-5C69-2046-B075-FB4C506D513F}"/>
              </a:ext>
            </a:extLst>
          </p:cNvPr>
          <p:cNvSpPr>
            <a:spLocks noGrp="1"/>
          </p:cNvSpPr>
          <p:nvPr>
            <p:ph type="sldNum" sz="quarter" idx="4"/>
          </p:nvPr>
        </p:nvSpPr>
        <p:spPr/>
        <p:txBody>
          <a:bodyPr/>
          <a:lstStyle/>
          <a:p>
            <a:fld id="{2066355A-084C-D24E-9AD2-7E4FC41EA627}" type="slidenum">
              <a:rPr lang="en-US" smtClean="0"/>
              <a:pPr/>
              <a:t>29</a:t>
            </a:fld>
            <a:endParaRPr lang="en-US" dirty="0"/>
          </a:p>
        </p:txBody>
      </p:sp>
    </p:spTree>
    <p:extLst>
      <p:ext uri="{BB962C8B-B14F-4D97-AF65-F5344CB8AC3E}">
        <p14:creationId xmlns:p14="http://schemas.microsoft.com/office/powerpoint/2010/main" val="31293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681CB-6BE9-4AD1-A0E0-0E374851158F}"/>
              </a:ext>
            </a:extLst>
          </p:cNvPr>
          <p:cNvSpPr>
            <a:spLocks noGrp="1"/>
          </p:cNvSpPr>
          <p:nvPr>
            <p:ph type="title"/>
          </p:nvPr>
        </p:nvSpPr>
        <p:spPr/>
        <p:txBody>
          <a:bodyPr/>
          <a:lstStyle/>
          <a:p>
            <a:r>
              <a:rPr lang="en-US" dirty="0"/>
              <a:t>TCP/IP</a:t>
            </a:r>
          </a:p>
        </p:txBody>
      </p:sp>
      <p:sp>
        <p:nvSpPr>
          <p:cNvPr id="6" name="Text Placeholder 5">
            <a:extLst>
              <a:ext uri="{FF2B5EF4-FFF2-40B4-BE49-F238E27FC236}">
                <a16:creationId xmlns:a16="http://schemas.microsoft.com/office/drawing/2014/main" id="{C8EFDCC7-4073-44BE-9665-2EFBE638816E}"/>
              </a:ext>
            </a:extLst>
          </p:cNvPr>
          <p:cNvSpPr>
            <a:spLocks noGrp="1"/>
          </p:cNvSpPr>
          <p:nvPr>
            <p:ph type="body" sz="quarter" idx="13"/>
          </p:nvPr>
        </p:nvSpPr>
        <p:spPr/>
        <p:txBody>
          <a:bodyPr/>
          <a:lstStyle/>
          <a:p>
            <a:r>
              <a:rPr lang="en-US" dirty="0"/>
              <a:t>The networking protocol that governs Internet communications and many other modern computer networks.</a:t>
            </a:r>
          </a:p>
        </p:txBody>
      </p:sp>
      <p:sp>
        <p:nvSpPr>
          <p:cNvPr id="3" name="Slide Number Placeholder 2">
            <a:extLst>
              <a:ext uri="{FF2B5EF4-FFF2-40B4-BE49-F238E27FC236}">
                <a16:creationId xmlns:a16="http://schemas.microsoft.com/office/drawing/2014/main" id="{4F993C42-A7AC-4954-90DE-A37313A1463B}"/>
              </a:ext>
            </a:extLst>
          </p:cNvPr>
          <p:cNvSpPr>
            <a:spLocks noGrp="1"/>
          </p:cNvSpPr>
          <p:nvPr>
            <p:ph type="sldNum" sz="quarter" idx="4"/>
          </p:nvPr>
        </p:nvSpPr>
        <p:spPr/>
        <p:txBody>
          <a:bodyPr/>
          <a:lstStyle/>
          <a:p>
            <a:fld id="{2066355A-084C-D24E-9AD2-7E4FC41EA627}" type="slidenum">
              <a:rPr lang="en-US" smtClean="0"/>
              <a:pPr/>
              <a:t>3</a:t>
            </a:fld>
            <a:endParaRPr lang="en-US" dirty="0"/>
          </a:p>
        </p:txBody>
      </p:sp>
      <p:sp>
        <p:nvSpPr>
          <p:cNvPr id="5" name="Content Placeholder 4">
            <a:extLst>
              <a:ext uri="{FF2B5EF4-FFF2-40B4-BE49-F238E27FC236}">
                <a16:creationId xmlns:a16="http://schemas.microsoft.com/office/drawing/2014/main" id="{1C2EB4E0-11E7-4D8D-8676-522420A632C8}"/>
              </a:ext>
            </a:extLst>
          </p:cNvPr>
          <p:cNvSpPr>
            <a:spLocks noGrp="1"/>
          </p:cNvSpPr>
          <p:nvPr>
            <p:ph idx="1"/>
          </p:nvPr>
        </p:nvSpPr>
        <p:spPr/>
        <p:txBody>
          <a:bodyPr/>
          <a:lstStyle/>
          <a:p>
            <a:r>
              <a:rPr lang="en-US" dirty="0"/>
              <a:t>Has rules that control:</a:t>
            </a:r>
          </a:p>
          <a:p>
            <a:pPr lvl="1"/>
            <a:r>
              <a:rPr lang="en-US" dirty="0"/>
              <a:t>How much info to communicate.</a:t>
            </a:r>
          </a:p>
          <a:p>
            <a:pPr lvl="1"/>
            <a:r>
              <a:rPr lang="en-US" dirty="0"/>
              <a:t>What addresses represent what nodes.</a:t>
            </a:r>
          </a:p>
          <a:p>
            <a:pPr lvl="1"/>
            <a:r>
              <a:rPr lang="en-US" dirty="0"/>
              <a:t>How nodes communicate on the network.</a:t>
            </a:r>
          </a:p>
          <a:p>
            <a:pPr lvl="1"/>
            <a:r>
              <a:rPr lang="en-US" dirty="0"/>
              <a:t>What error checking exists.</a:t>
            </a:r>
          </a:p>
          <a:p>
            <a:pPr lvl="1"/>
            <a:r>
              <a:rPr lang="en-US" dirty="0"/>
              <a:t>And more.</a:t>
            </a:r>
          </a:p>
          <a:p>
            <a:r>
              <a:rPr lang="en-US" dirty="0"/>
              <a:t>The only protocol suite of note.</a:t>
            </a:r>
          </a:p>
        </p:txBody>
      </p:sp>
    </p:spTree>
    <p:extLst>
      <p:ext uri="{BB962C8B-B14F-4D97-AF65-F5344CB8AC3E}">
        <p14:creationId xmlns:p14="http://schemas.microsoft.com/office/powerpoint/2010/main" val="2805552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3BCD4E-383F-E045-AB86-54840067BAFB}"/>
              </a:ext>
            </a:extLst>
          </p:cNvPr>
          <p:cNvSpPr>
            <a:spLocks noGrp="1"/>
          </p:cNvSpPr>
          <p:nvPr>
            <p:ph idx="1"/>
          </p:nvPr>
        </p:nvSpPr>
        <p:spPr/>
        <p:txBody>
          <a:bodyPr/>
          <a:lstStyle/>
          <a:p>
            <a:r>
              <a:rPr lang="en-US" b="1" dirty="0"/>
              <a:t>What is the IP address associated with the loopback address?</a:t>
            </a:r>
          </a:p>
          <a:p>
            <a:endParaRPr lang="en-US" b="1" dirty="0"/>
          </a:p>
          <a:p>
            <a:r>
              <a:rPr lang="en-US" b="1" dirty="0"/>
              <a:t>ANSWER:</a:t>
            </a:r>
          </a:p>
          <a:p>
            <a:pPr lvl="1"/>
            <a:r>
              <a:rPr lang="en-US" dirty="0"/>
              <a:t>127.0.0.1</a:t>
            </a:r>
          </a:p>
          <a:p>
            <a:endParaRPr lang="en-US" dirty="0"/>
          </a:p>
        </p:txBody>
      </p:sp>
      <p:sp>
        <p:nvSpPr>
          <p:cNvPr id="3" name="Title 2">
            <a:extLst>
              <a:ext uri="{FF2B5EF4-FFF2-40B4-BE49-F238E27FC236}">
                <a16:creationId xmlns:a16="http://schemas.microsoft.com/office/drawing/2014/main" id="{C01163FA-6694-0341-A999-C22D2F69EF37}"/>
              </a:ext>
            </a:extLst>
          </p:cNvPr>
          <p:cNvSpPr>
            <a:spLocks noGrp="1"/>
          </p:cNvSpPr>
          <p:nvPr>
            <p:ph type="title"/>
          </p:nvPr>
        </p:nvSpPr>
        <p:spPr/>
        <p:txBody>
          <a:bodyPr/>
          <a:lstStyle/>
          <a:p>
            <a:r>
              <a:rPr lang="en-US" dirty="0"/>
              <a:t>Activity 10-1: Identifying TCP/IP Fundamentals</a:t>
            </a:r>
          </a:p>
        </p:txBody>
      </p:sp>
      <p:sp>
        <p:nvSpPr>
          <p:cNvPr id="4" name="Slide Number Placeholder 3">
            <a:extLst>
              <a:ext uri="{FF2B5EF4-FFF2-40B4-BE49-F238E27FC236}">
                <a16:creationId xmlns:a16="http://schemas.microsoft.com/office/drawing/2014/main" id="{28C58DB3-5C69-2046-B075-FB4C506D513F}"/>
              </a:ext>
            </a:extLst>
          </p:cNvPr>
          <p:cNvSpPr>
            <a:spLocks noGrp="1"/>
          </p:cNvSpPr>
          <p:nvPr>
            <p:ph type="sldNum" sz="quarter" idx="4"/>
          </p:nvPr>
        </p:nvSpPr>
        <p:spPr/>
        <p:txBody>
          <a:bodyPr/>
          <a:lstStyle/>
          <a:p>
            <a:fld id="{2066355A-084C-D24E-9AD2-7E4FC41EA627}" type="slidenum">
              <a:rPr lang="en-US" smtClean="0"/>
              <a:pPr/>
              <a:t>30</a:t>
            </a:fld>
            <a:endParaRPr lang="en-US" dirty="0"/>
          </a:p>
        </p:txBody>
      </p:sp>
    </p:spTree>
    <p:extLst>
      <p:ext uri="{BB962C8B-B14F-4D97-AF65-F5344CB8AC3E}">
        <p14:creationId xmlns:p14="http://schemas.microsoft.com/office/powerpoint/2010/main" val="144809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3BCD4E-383F-E045-AB86-54840067BAFB}"/>
              </a:ext>
            </a:extLst>
          </p:cNvPr>
          <p:cNvSpPr>
            <a:spLocks noGrp="1"/>
          </p:cNvSpPr>
          <p:nvPr>
            <p:ph idx="1"/>
          </p:nvPr>
        </p:nvSpPr>
        <p:spPr/>
        <p:txBody>
          <a:bodyPr/>
          <a:lstStyle/>
          <a:p>
            <a:r>
              <a:rPr lang="en-US" b="1" dirty="0"/>
              <a:t>What IP address range is associated with link-local/APIPA addresses?</a:t>
            </a:r>
          </a:p>
          <a:p>
            <a:endParaRPr lang="en-US" b="1" dirty="0"/>
          </a:p>
          <a:p>
            <a:r>
              <a:rPr lang="en-US" b="1" dirty="0"/>
              <a:t>ANSWER:</a:t>
            </a:r>
          </a:p>
          <a:p>
            <a:pPr lvl="1"/>
            <a:r>
              <a:rPr lang="en-US" dirty="0"/>
              <a:t>169.254.x.x</a:t>
            </a:r>
          </a:p>
          <a:p>
            <a:endParaRPr lang="en-US" dirty="0"/>
          </a:p>
        </p:txBody>
      </p:sp>
      <p:sp>
        <p:nvSpPr>
          <p:cNvPr id="3" name="Title 2">
            <a:extLst>
              <a:ext uri="{FF2B5EF4-FFF2-40B4-BE49-F238E27FC236}">
                <a16:creationId xmlns:a16="http://schemas.microsoft.com/office/drawing/2014/main" id="{C01163FA-6694-0341-A999-C22D2F69EF37}"/>
              </a:ext>
            </a:extLst>
          </p:cNvPr>
          <p:cNvSpPr>
            <a:spLocks noGrp="1"/>
          </p:cNvSpPr>
          <p:nvPr>
            <p:ph type="title"/>
          </p:nvPr>
        </p:nvSpPr>
        <p:spPr/>
        <p:txBody>
          <a:bodyPr/>
          <a:lstStyle/>
          <a:p>
            <a:r>
              <a:rPr lang="en-US" dirty="0"/>
              <a:t>Activity 10-1: Identifying TCP/IP Fundamentals</a:t>
            </a:r>
          </a:p>
        </p:txBody>
      </p:sp>
      <p:sp>
        <p:nvSpPr>
          <p:cNvPr id="4" name="Slide Number Placeholder 3">
            <a:extLst>
              <a:ext uri="{FF2B5EF4-FFF2-40B4-BE49-F238E27FC236}">
                <a16:creationId xmlns:a16="http://schemas.microsoft.com/office/drawing/2014/main" id="{28C58DB3-5C69-2046-B075-FB4C506D513F}"/>
              </a:ext>
            </a:extLst>
          </p:cNvPr>
          <p:cNvSpPr>
            <a:spLocks noGrp="1"/>
          </p:cNvSpPr>
          <p:nvPr>
            <p:ph type="sldNum" sz="quarter" idx="4"/>
          </p:nvPr>
        </p:nvSpPr>
        <p:spPr/>
        <p:txBody>
          <a:bodyPr/>
          <a:lstStyle/>
          <a:p>
            <a:fld id="{2066355A-084C-D24E-9AD2-7E4FC41EA627}" type="slidenum">
              <a:rPr lang="en-US" smtClean="0"/>
              <a:pPr/>
              <a:t>31</a:t>
            </a:fld>
            <a:endParaRPr lang="en-US" dirty="0"/>
          </a:p>
        </p:txBody>
      </p:sp>
    </p:spTree>
    <p:extLst>
      <p:ext uri="{BB962C8B-B14F-4D97-AF65-F5344CB8AC3E}">
        <p14:creationId xmlns:p14="http://schemas.microsoft.com/office/powerpoint/2010/main" val="111914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3BCD4E-383F-E045-AB86-54840067BAFB}"/>
              </a:ext>
            </a:extLst>
          </p:cNvPr>
          <p:cNvSpPr>
            <a:spLocks noGrp="1"/>
          </p:cNvSpPr>
          <p:nvPr>
            <p:ph idx="1"/>
          </p:nvPr>
        </p:nvSpPr>
        <p:spPr/>
        <p:txBody>
          <a:bodyPr/>
          <a:lstStyle/>
          <a:p>
            <a:r>
              <a:rPr lang="en-US" b="1" dirty="0"/>
              <a:t>What are two reasons why a network administrator might segment a network?</a:t>
            </a:r>
          </a:p>
          <a:p>
            <a:endParaRPr lang="en-US" b="1" dirty="0"/>
          </a:p>
          <a:p>
            <a:r>
              <a:rPr lang="en-US" b="1" dirty="0"/>
              <a:t>ANSWER:</a:t>
            </a:r>
          </a:p>
          <a:p>
            <a:pPr lvl="1"/>
            <a:r>
              <a:rPr lang="en-US" dirty="0"/>
              <a:t>Answers may vary, but common reasons are to increase security by grouping hosts with similar security requirements together; and to increase performance through more efficient traffic management.</a:t>
            </a:r>
          </a:p>
        </p:txBody>
      </p:sp>
      <p:sp>
        <p:nvSpPr>
          <p:cNvPr id="3" name="Title 2">
            <a:extLst>
              <a:ext uri="{FF2B5EF4-FFF2-40B4-BE49-F238E27FC236}">
                <a16:creationId xmlns:a16="http://schemas.microsoft.com/office/drawing/2014/main" id="{C01163FA-6694-0341-A999-C22D2F69EF37}"/>
              </a:ext>
            </a:extLst>
          </p:cNvPr>
          <p:cNvSpPr>
            <a:spLocks noGrp="1"/>
          </p:cNvSpPr>
          <p:nvPr>
            <p:ph type="title"/>
          </p:nvPr>
        </p:nvSpPr>
        <p:spPr/>
        <p:txBody>
          <a:bodyPr/>
          <a:lstStyle/>
          <a:p>
            <a:r>
              <a:rPr lang="en-US" dirty="0"/>
              <a:t>Activity 10-1: Identifying TCP/IP Fundamentals</a:t>
            </a:r>
          </a:p>
        </p:txBody>
      </p:sp>
      <p:sp>
        <p:nvSpPr>
          <p:cNvPr id="4" name="Slide Number Placeholder 3">
            <a:extLst>
              <a:ext uri="{FF2B5EF4-FFF2-40B4-BE49-F238E27FC236}">
                <a16:creationId xmlns:a16="http://schemas.microsoft.com/office/drawing/2014/main" id="{28C58DB3-5C69-2046-B075-FB4C506D513F}"/>
              </a:ext>
            </a:extLst>
          </p:cNvPr>
          <p:cNvSpPr>
            <a:spLocks noGrp="1"/>
          </p:cNvSpPr>
          <p:nvPr>
            <p:ph type="sldNum" sz="quarter" idx="4"/>
          </p:nvPr>
        </p:nvSpPr>
        <p:spPr/>
        <p:txBody>
          <a:bodyPr/>
          <a:lstStyle/>
          <a:p>
            <a:fld id="{2066355A-084C-D24E-9AD2-7E4FC41EA627}" type="slidenum">
              <a:rPr lang="en-US" smtClean="0"/>
              <a:pPr/>
              <a:t>32</a:t>
            </a:fld>
            <a:endParaRPr lang="en-US" dirty="0"/>
          </a:p>
        </p:txBody>
      </p:sp>
    </p:spTree>
    <p:extLst>
      <p:ext uri="{BB962C8B-B14F-4D97-AF65-F5344CB8AC3E}">
        <p14:creationId xmlns:p14="http://schemas.microsoft.com/office/powerpoint/2010/main" val="253280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D9525-8C4B-DD41-9075-9B7BEFBBB216}"/>
              </a:ext>
            </a:extLst>
          </p:cNvPr>
          <p:cNvSpPr>
            <a:spLocks noGrp="1"/>
          </p:cNvSpPr>
          <p:nvPr>
            <p:ph type="title"/>
          </p:nvPr>
        </p:nvSpPr>
        <p:spPr/>
        <p:txBody>
          <a:bodyPr/>
          <a:lstStyle/>
          <a:p>
            <a:r>
              <a:rPr lang="en-US" dirty="0"/>
              <a:t>Topic B: Identify Linux Server Roles</a:t>
            </a:r>
          </a:p>
        </p:txBody>
      </p:sp>
      <p:sp>
        <p:nvSpPr>
          <p:cNvPr id="3" name="Slide Number Placeholder 2">
            <a:extLst>
              <a:ext uri="{FF2B5EF4-FFF2-40B4-BE49-F238E27FC236}">
                <a16:creationId xmlns:a16="http://schemas.microsoft.com/office/drawing/2014/main" id="{D8859531-143B-3B4A-AA1F-0112F5473F33}"/>
              </a:ext>
            </a:extLst>
          </p:cNvPr>
          <p:cNvSpPr>
            <a:spLocks noGrp="1"/>
          </p:cNvSpPr>
          <p:nvPr>
            <p:ph type="sldNum" sz="quarter" idx="4"/>
          </p:nvPr>
        </p:nvSpPr>
        <p:spPr/>
        <p:txBody>
          <a:bodyPr/>
          <a:lstStyle/>
          <a:p>
            <a:fld id="{2066355A-084C-D24E-9AD2-7E4FC41EA627}" type="slidenum">
              <a:rPr lang="en-US" smtClean="0"/>
              <a:pPr/>
              <a:t>33</a:t>
            </a:fld>
            <a:endParaRPr lang="en-US" dirty="0"/>
          </a:p>
        </p:txBody>
      </p:sp>
      <p:sp>
        <p:nvSpPr>
          <p:cNvPr id="4" name="Content Placeholder 3">
            <a:extLst>
              <a:ext uri="{FF2B5EF4-FFF2-40B4-BE49-F238E27FC236}">
                <a16:creationId xmlns:a16="http://schemas.microsoft.com/office/drawing/2014/main" id="{F922B0E3-9783-2547-9A62-0B205FEAD03E}"/>
              </a:ext>
            </a:extLst>
          </p:cNvPr>
          <p:cNvSpPr>
            <a:spLocks noGrp="1"/>
          </p:cNvSpPr>
          <p:nvPr>
            <p:ph idx="1"/>
          </p:nvPr>
        </p:nvSpPr>
        <p:spPr>
          <a:xfrm>
            <a:off x="1055012" y="864843"/>
            <a:ext cx="7747063" cy="3437652"/>
          </a:xfrm>
        </p:spPr>
        <p:txBody>
          <a:bodyPr/>
          <a:lstStyle/>
          <a:p>
            <a:pPr marL="0" indent="0">
              <a:buNone/>
            </a:pPr>
            <a:r>
              <a:rPr lang="en-US" dirty="0"/>
              <a:t>Exam Objectives:</a:t>
            </a:r>
          </a:p>
          <a:p>
            <a:r>
              <a:rPr lang="en-US" dirty="0"/>
              <a:t>2.5 Summarize and explain server roles.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2242" y="864842"/>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974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089267-81CC-4606-B651-0C1880A68FDE}"/>
              </a:ext>
            </a:extLst>
          </p:cNvPr>
          <p:cNvSpPr>
            <a:spLocks noGrp="1"/>
          </p:cNvSpPr>
          <p:nvPr>
            <p:ph type="title"/>
          </p:nvPr>
        </p:nvSpPr>
        <p:spPr/>
        <p:txBody>
          <a:bodyPr/>
          <a:lstStyle/>
          <a:p>
            <a:r>
              <a:rPr lang="en-US" dirty="0"/>
              <a:t>NTP Services (Slide 1 of 2)</a:t>
            </a:r>
          </a:p>
        </p:txBody>
      </p:sp>
      <p:sp>
        <p:nvSpPr>
          <p:cNvPr id="9" name="Text Placeholder 8">
            <a:extLst>
              <a:ext uri="{FF2B5EF4-FFF2-40B4-BE49-F238E27FC236}">
                <a16:creationId xmlns:a16="http://schemas.microsoft.com/office/drawing/2014/main" id="{DA99FC43-1C7D-4273-8068-16F839EB89B6}"/>
              </a:ext>
            </a:extLst>
          </p:cNvPr>
          <p:cNvSpPr>
            <a:spLocks noGrp="1"/>
          </p:cNvSpPr>
          <p:nvPr>
            <p:ph type="body" sz="quarter" idx="13"/>
          </p:nvPr>
        </p:nvSpPr>
        <p:spPr/>
        <p:txBody>
          <a:bodyPr/>
          <a:lstStyle/>
          <a:p>
            <a:r>
              <a:rPr lang="en-US" dirty="0"/>
              <a:t>A network protocol that synchronizes a node's time with a designated, definitive time source.</a:t>
            </a:r>
          </a:p>
        </p:txBody>
      </p:sp>
      <p:sp>
        <p:nvSpPr>
          <p:cNvPr id="4" name="Slide Number Placeholder 3">
            <a:extLst>
              <a:ext uri="{FF2B5EF4-FFF2-40B4-BE49-F238E27FC236}">
                <a16:creationId xmlns:a16="http://schemas.microsoft.com/office/drawing/2014/main" id="{0DCC9E87-72BF-4A93-821E-412C7E59C3F1}"/>
              </a:ext>
            </a:extLst>
          </p:cNvPr>
          <p:cNvSpPr>
            <a:spLocks noGrp="1"/>
          </p:cNvSpPr>
          <p:nvPr>
            <p:ph type="sldNum" sz="quarter" idx="4"/>
          </p:nvPr>
        </p:nvSpPr>
        <p:spPr/>
        <p:txBody>
          <a:bodyPr/>
          <a:lstStyle/>
          <a:p>
            <a:fld id="{2066355A-084C-D24E-9AD2-7E4FC41EA627}" type="slidenum">
              <a:rPr lang="en-US" smtClean="0"/>
              <a:pPr/>
              <a:t>34</a:t>
            </a:fld>
            <a:endParaRPr lang="en-US" dirty="0"/>
          </a:p>
        </p:txBody>
      </p:sp>
      <p:sp>
        <p:nvSpPr>
          <p:cNvPr id="8" name="Content Placeholder 7">
            <a:extLst>
              <a:ext uri="{FF2B5EF4-FFF2-40B4-BE49-F238E27FC236}">
                <a16:creationId xmlns:a16="http://schemas.microsoft.com/office/drawing/2014/main" id="{627DB3A8-3E52-414D-8A16-EEE751E4B136}"/>
              </a:ext>
            </a:extLst>
          </p:cNvPr>
          <p:cNvSpPr>
            <a:spLocks noGrp="1"/>
          </p:cNvSpPr>
          <p:nvPr>
            <p:ph idx="1"/>
          </p:nvPr>
        </p:nvSpPr>
        <p:spPr/>
        <p:txBody>
          <a:bodyPr/>
          <a:lstStyle/>
          <a:p>
            <a:r>
              <a:rPr lang="en-US" dirty="0"/>
              <a:t>Essential in networking.</a:t>
            </a:r>
          </a:p>
          <a:p>
            <a:r>
              <a:rPr lang="en-US" dirty="0"/>
              <a:t>Linux systems can be NTP sources or clients.</a:t>
            </a:r>
          </a:p>
          <a:p>
            <a:r>
              <a:rPr lang="en-US" dirty="0"/>
              <a:t>Uses UDP port 123.</a:t>
            </a:r>
          </a:p>
        </p:txBody>
      </p:sp>
    </p:spTree>
    <p:extLst>
      <p:ext uri="{BB962C8B-B14F-4D97-AF65-F5344CB8AC3E}">
        <p14:creationId xmlns:p14="http://schemas.microsoft.com/office/powerpoint/2010/main" val="1391635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1B522-C47A-5048-8BA6-69C65FDA147B}"/>
              </a:ext>
            </a:extLst>
          </p:cNvPr>
          <p:cNvSpPr>
            <a:spLocks noGrp="1"/>
          </p:cNvSpPr>
          <p:nvPr>
            <p:ph type="title"/>
          </p:nvPr>
        </p:nvSpPr>
        <p:spPr/>
        <p:txBody>
          <a:bodyPr/>
          <a:lstStyle/>
          <a:p>
            <a:r>
              <a:rPr lang="en-US" dirty="0"/>
              <a:t>NTP Services (Slide 2 of 2)</a:t>
            </a:r>
          </a:p>
        </p:txBody>
      </p:sp>
      <p:sp>
        <p:nvSpPr>
          <p:cNvPr id="3" name="Slide Number Placeholder 2">
            <a:extLst>
              <a:ext uri="{FF2B5EF4-FFF2-40B4-BE49-F238E27FC236}">
                <a16:creationId xmlns:a16="http://schemas.microsoft.com/office/drawing/2014/main" id="{48131B82-00AD-024E-A6E0-27D6CF3BD226}"/>
              </a:ext>
            </a:extLst>
          </p:cNvPr>
          <p:cNvSpPr>
            <a:spLocks noGrp="1"/>
          </p:cNvSpPr>
          <p:nvPr>
            <p:ph type="sldNum" sz="quarter" idx="4"/>
          </p:nvPr>
        </p:nvSpPr>
        <p:spPr/>
        <p:txBody>
          <a:bodyPr/>
          <a:lstStyle/>
          <a:p>
            <a:fld id="{2066355A-084C-D24E-9AD2-7E4FC41EA627}" type="slidenum">
              <a:rPr lang="en-US" smtClean="0"/>
              <a:pPr/>
              <a:t>35</a:t>
            </a:fld>
            <a:endParaRPr lang="en-US" dirty="0"/>
          </a:p>
        </p:txBody>
      </p:sp>
      <p:pic>
        <p:nvPicPr>
          <p:cNvPr id="7" name="Picture 6">
            <a:extLst>
              <a:ext uri="{FF2B5EF4-FFF2-40B4-BE49-F238E27FC236}">
                <a16:creationId xmlns:a16="http://schemas.microsoft.com/office/drawing/2014/main" id="{B71864A0-AB52-41EF-AF7F-50B94944F49B}"/>
              </a:ext>
            </a:extLst>
          </p:cNvPr>
          <p:cNvPicPr>
            <a:picLocks noChangeAspect="1"/>
          </p:cNvPicPr>
          <p:nvPr/>
        </p:nvPicPr>
        <p:blipFill>
          <a:blip r:embed="rId2"/>
          <a:stretch>
            <a:fillRect/>
          </a:stretch>
        </p:blipFill>
        <p:spPr>
          <a:xfrm>
            <a:off x="1642308" y="708660"/>
            <a:ext cx="5859384" cy="3934665"/>
          </a:xfrm>
          <a:prstGeom prst="rect">
            <a:avLst/>
          </a:prstGeom>
        </p:spPr>
      </p:pic>
    </p:spTree>
    <p:extLst>
      <p:ext uri="{BB962C8B-B14F-4D97-AF65-F5344CB8AC3E}">
        <p14:creationId xmlns:p14="http://schemas.microsoft.com/office/powerpoint/2010/main" val="1895998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9285E-61CA-45AA-B663-912872C9CC42}"/>
              </a:ext>
            </a:extLst>
          </p:cNvPr>
          <p:cNvSpPr>
            <a:spLocks noGrp="1"/>
          </p:cNvSpPr>
          <p:nvPr>
            <p:ph type="title"/>
          </p:nvPr>
        </p:nvSpPr>
        <p:spPr/>
        <p:txBody>
          <a:bodyPr/>
          <a:lstStyle/>
          <a:p>
            <a:r>
              <a:rPr lang="en-US" dirty="0"/>
              <a:t>SSH Services</a:t>
            </a:r>
          </a:p>
        </p:txBody>
      </p:sp>
      <p:sp>
        <p:nvSpPr>
          <p:cNvPr id="4" name="Slide Number Placeholder 3">
            <a:extLst>
              <a:ext uri="{FF2B5EF4-FFF2-40B4-BE49-F238E27FC236}">
                <a16:creationId xmlns:a16="http://schemas.microsoft.com/office/drawing/2014/main" id="{9D1A5A3E-B1DD-4C2B-8429-5F827908F7CD}"/>
              </a:ext>
            </a:extLst>
          </p:cNvPr>
          <p:cNvSpPr>
            <a:spLocks noGrp="1"/>
          </p:cNvSpPr>
          <p:nvPr>
            <p:ph type="sldNum" sz="quarter" idx="4"/>
          </p:nvPr>
        </p:nvSpPr>
        <p:spPr/>
        <p:txBody>
          <a:bodyPr/>
          <a:lstStyle/>
          <a:p>
            <a:fld id="{2066355A-084C-D24E-9AD2-7E4FC41EA627}" type="slidenum">
              <a:rPr lang="en-US" smtClean="0"/>
              <a:pPr/>
              <a:t>36</a:t>
            </a:fld>
            <a:endParaRPr lang="en-US" dirty="0"/>
          </a:p>
        </p:txBody>
      </p:sp>
      <p:sp>
        <p:nvSpPr>
          <p:cNvPr id="6" name="Content Placeholder 5">
            <a:extLst>
              <a:ext uri="{FF2B5EF4-FFF2-40B4-BE49-F238E27FC236}">
                <a16:creationId xmlns:a16="http://schemas.microsoft.com/office/drawing/2014/main" id="{81EC5C0A-E5BF-4257-83DA-A95F05411560}"/>
              </a:ext>
            </a:extLst>
          </p:cNvPr>
          <p:cNvSpPr>
            <a:spLocks noGrp="1"/>
          </p:cNvSpPr>
          <p:nvPr>
            <p:ph idx="1"/>
          </p:nvPr>
        </p:nvSpPr>
        <p:spPr/>
        <p:txBody>
          <a:bodyPr/>
          <a:lstStyle/>
          <a:p>
            <a:r>
              <a:rPr lang="en-US" dirty="0"/>
              <a:t>Provides authenticated, encrypted connection to a system.</a:t>
            </a:r>
          </a:p>
          <a:p>
            <a:r>
              <a:rPr lang="en-US" dirty="0"/>
              <a:t>Used for remote administration.</a:t>
            </a:r>
          </a:p>
          <a:p>
            <a:r>
              <a:rPr lang="en-US" dirty="0"/>
              <a:t>Can also be used to tunnel other network communications.</a:t>
            </a:r>
          </a:p>
          <a:p>
            <a:r>
              <a:rPr lang="en-US" dirty="0"/>
              <a:t>Linux can be SSH client and/or server.</a:t>
            </a:r>
          </a:p>
          <a:p>
            <a:r>
              <a:rPr lang="en-US" dirty="0"/>
              <a:t>Uses TCP port 22.</a:t>
            </a:r>
          </a:p>
        </p:txBody>
      </p:sp>
      <p:pic>
        <p:nvPicPr>
          <p:cNvPr id="16" name="Picture 15">
            <a:extLst>
              <a:ext uri="{FF2B5EF4-FFF2-40B4-BE49-F238E27FC236}">
                <a16:creationId xmlns:a16="http://schemas.microsoft.com/office/drawing/2014/main" id="{470BF087-E1D3-4620-9202-21FB6C9F98CE}"/>
              </a:ext>
            </a:extLst>
          </p:cNvPr>
          <p:cNvPicPr>
            <a:picLocks noChangeAspect="1"/>
          </p:cNvPicPr>
          <p:nvPr/>
        </p:nvPicPr>
        <p:blipFill>
          <a:blip r:embed="rId2"/>
          <a:stretch>
            <a:fillRect/>
          </a:stretch>
        </p:blipFill>
        <p:spPr>
          <a:xfrm>
            <a:off x="4966592" y="2041336"/>
            <a:ext cx="3982422" cy="2672637"/>
          </a:xfrm>
          <a:prstGeom prst="rect">
            <a:avLst/>
          </a:prstGeom>
        </p:spPr>
      </p:pic>
    </p:spTree>
    <p:extLst>
      <p:ext uri="{BB962C8B-B14F-4D97-AF65-F5344CB8AC3E}">
        <p14:creationId xmlns:p14="http://schemas.microsoft.com/office/powerpoint/2010/main" val="780365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02EA4-57F7-46D2-874C-29E607BDCDCB}"/>
              </a:ext>
            </a:extLst>
          </p:cNvPr>
          <p:cNvSpPr>
            <a:spLocks noGrp="1"/>
          </p:cNvSpPr>
          <p:nvPr>
            <p:ph type="title"/>
          </p:nvPr>
        </p:nvSpPr>
        <p:spPr/>
        <p:txBody>
          <a:bodyPr/>
          <a:lstStyle/>
          <a:p>
            <a:r>
              <a:rPr lang="en-US" dirty="0"/>
              <a:t>Web Services</a:t>
            </a:r>
          </a:p>
        </p:txBody>
      </p:sp>
      <p:sp>
        <p:nvSpPr>
          <p:cNvPr id="3" name="Slide Number Placeholder 2">
            <a:extLst>
              <a:ext uri="{FF2B5EF4-FFF2-40B4-BE49-F238E27FC236}">
                <a16:creationId xmlns:a16="http://schemas.microsoft.com/office/drawing/2014/main" id="{7DC8DD40-E019-4B96-BC65-DBCB2282E464}"/>
              </a:ext>
            </a:extLst>
          </p:cNvPr>
          <p:cNvSpPr>
            <a:spLocks noGrp="1"/>
          </p:cNvSpPr>
          <p:nvPr>
            <p:ph type="sldNum" sz="quarter" idx="4"/>
          </p:nvPr>
        </p:nvSpPr>
        <p:spPr/>
        <p:txBody>
          <a:bodyPr/>
          <a:lstStyle/>
          <a:p>
            <a:fld id="{2066355A-084C-D24E-9AD2-7E4FC41EA627}" type="slidenum">
              <a:rPr lang="en-US" smtClean="0"/>
              <a:pPr/>
              <a:t>37</a:t>
            </a:fld>
            <a:endParaRPr lang="en-US" dirty="0"/>
          </a:p>
        </p:txBody>
      </p:sp>
      <p:sp>
        <p:nvSpPr>
          <p:cNvPr id="4" name="Content Placeholder 3">
            <a:extLst>
              <a:ext uri="{FF2B5EF4-FFF2-40B4-BE49-F238E27FC236}">
                <a16:creationId xmlns:a16="http://schemas.microsoft.com/office/drawing/2014/main" id="{9D5DEC55-F801-49E0-B19C-358BFA136399}"/>
              </a:ext>
            </a:extLst>
          </p:cNvPr>
          <p:cNvSpPr>
            <a:spLocks noGrp="1"/>
          </p:cNvSpPr>
          <p:nvPr>
            <p:ph idx="1"/>
          </p:nvPr>
        </p:nvSpPr>
        <p:spPr/>
        <p:txBody>
          <a:bodyPr/>
          <a:lstStyle/>
          <a:p>
            <a:r>
              <a:rPr lang="en-US" dirty="0"/>
              <a:t>Hosts files and images making up a website.</a:t>
            </a:r>
          </a:p>
          <a:p>
            <a:r>
              <a:rPr lang="en-US" dirty="0"/>
              <a:t>Clients connect to web server to download files.</a:t>
            </a:r>
          </a:p>
          <a:p>
            <a:r>
              <a:rPr lang="en-US" dirty="0"/>
              <a:t>Web servers are very common on Linux.</a:t>
            </a:r>
          </a:p>
          <a:p>
            <a:pPr lvl="1"/>
            <a:r>
              <a:rPr lang="en-US" dirty="0"/>
              <a:t>Typically hosted through Apache.</a:t>
            </a:r>
          </a:p>
          <a:p>
            <a:r>
              <a:rPr lang="en-US" dirty="0"/>
              <a:t>HTTP uses TCP port 80.</a:t>
            </a:r>
          </a:p>
          <a:p>
            <a:r>
              <a:rPr lang="en-US" dirty="0"/>
              <a:t>HTTPS uses TCP port 443.</a:t>
            </a:r>
          </a:p>
        </p:txBody>
      </p:sp>
    </p:spTree>
    <p:extLst>
      <p:ext uri="{BB962C8B-B14F-4D97-AF65-F5344CB8AC3E}">
        <p14:creationId xmlns:p14="http://schemas.microsoft.com/office/powerpoint/2010/main" val="877894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6A337A-A532-479A-8401-019B650C5238}"/>
              </a:ext>
            </a:extLst>
          </p:cNvPr>
          <p:cNvSpPr>
            <a:spLocks noGrp="1"/>
          </p:cNvSpPr>
          <p:nvPr>
            <p:ph type="title"/>
          </p:nvPr>
        </p:nvSpPr>
        <p:spPr/>
        <p:txBody>
          <a:bodyPr/>
          <a:lstStyle/>
          <a:p>
            <a:r>
              <a:rPr lang="en-US" dirty="0"/>
              <a:t>Certificate Authority Services</a:t>
            </a:r>
          </a:p>
        </p:txBody>
      </p:sp>
      <p:sp>
        <p:nvSpPr>
          <p:cNvPr id="7" name="Text Placeholder 6">
            <a:extLst>
              <a:ext uri="{FF2B5EF4-FFF2-40B4-BE49-F238E27FC236}">
                <a16:creationId xmlns:a16="http://schemas.microsoft.com/office/drawing/2014/main" id="{768A0D72-E5D9-4E6D-83BC-E0EA6708C6AF}"/>
              </a:ext>
            </a:extLst>
          </p:cNvPr>
          <p:cNvSpPr>
            <a:spLocks noGrp="1"/>
          </p:cNvSpPr>
          <p:nvPr>
            <p:ph type="body" sz="quarter" idx="13"/>
          </p:nvPr>
        </p:nvSpPr>
        <p:spPr/>
        <p:txBody>
          <a:bodyPr/>
          <a:lstStyle/>
          <a:p>
            <a:r>
              <a:rPr lang="en-US" dirty="0"/>
              <a:t>A server that can issue digital certificates and the associated public/private key pairs.</a:t>
            </a:r>
          </a:p>
        </p:txBody>
      </p:sp>
      <p:sp>
        <p:nvSpPr>
          <p:cNvPr id="3" name="Slide Number Placeholder 2">
            <a:extLst>
              <a:ext uri="{FF2B5EF4-FFF2-40B4-BE49-F238E27FC236}">
                <a16:creationId xmlns:a16="http://schemas.microsoft.com/office/drawing/2014/main" id="{A3B3C24D-4C7D-4608-9DEC-2E593E920A06}"/>
              </a:ext>
            </a:extLst>
          </p:cNvPr>
          <p:cNvSpPr>
            <a:spLocks noGrp="1"/>
          </p:cNvSpPr>
          <p:nvPr>
            <p:ph type="sldNum" sz="quarter" idx="4"/>
          </p:nvPr>
        </p:nvSpPr>
        <p:spPr/>
        <p:txBody>
          <a:bodyPr/>
          <a:lstStyle/>
          <a:p>
            <a:fld id="{2066355A-084C-D24E-9AD2-7E4FC41EA627}" type="slidenum">
              <a:rPr lang="en-US" smtClean="0"/>
              <a:pPr/>
              <a:t>38</a:t>
            </a:fld>
            <a:endParaRPr lang="en-US" dirty="0"/>
          </a:p>
        </p:txBody>
      </p:sp>
      <p:sp>
        <p:nvSpPr>
          <p:cNvPr id="6" name="Content Placeholder 5">
            <a:extLst>
              <a:ext uri="{FF2B5EF4-FFF2-40B4-BE49-F238E27FC236}">
                <a16:creationId xmlns:a16="http://schemas.microsoft.com/office/drawing/2014/main" id="{0971EE63-1658-4010-BE0D-71479F576B45}"/>
              </a:ext>
            </a:extLst>
          </p:cNvPr>
          <p:cNvSpPr>
            <a:spLocks noGrp="1"/>
          </p:cNvSpPr>
          <p:nvPr>
            <p:ph idx="1"/>
          </p:nvPr>
        </p:nvSpPr>
        <p:spPr/>
        <p:txBody>
          <a:bodyPr/>
          <a:lstStyle/>
          <a:p>
            <a:r>
              <a:rPr lang="en-US" dirty="0"/>
              <a:t>Certificates guarantee identity in a public key infrastructure (PKI).</a:t>
            </a:r>
          </a:p>
          <a:p>
            <a:r>
              <a:rPr lang="en-US" dirty="0"/>
              <a:t>CA manages enrollment, approval, revocation, etc., for certificates.</a:t>
            </a:r>
          </a:p>
          <a:p>
            <a:r>
              <a:rPr lang="en-US" dirty="0"/>
              <a:t>Example: Used in HTTPS connections.</a:t>
            </a:r>
          </a:p>
          <a:p>
            <a:r>
              <a:rPr lang="en-US" dirty="0"/>
              <a:t>Linux servers can be CAs.</a:t>
            </a:r>
          </a:p>
        </p:txBody>
      </p:sp>
    </p:spTree>
    <p:extLst>
      <p:ext uri="{BB962C8B-B14F-4D97-AF65-F5344CB8AC3E}">
        <p14:creationId xmlns:p14="http://schemas.microsoft.com/office/powerpoint/2010/main" val="569179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ED005-3E13-4B41-BE11-47DD8459996C}"/>
              </a:ext>
            </a:extLst>
          </p:cNvPr>
          <p:cNvSpPr>
            <a:spLocks noGrp="1"/>
          </p:cNvSpPr>
          <p:nvPr>
            <p:ph type="title"/>
          </p:nvPr>
        </p:nvSpPr>
        <p:spPr/>
        <p:txBody>
          <a:bodyPr/>
          <a:lstStyle/>
          <a:p>
            <a:r>
              <a:rPr lang="en-US" dirty="0"/>
              <a:t>Name Server/DNS Services</a:t>
            </a:r>
          </a:p>
        </p:txBody>
      </p:sp>
      <p:sp>
        <p:nvSpPr>
          <p:cNvPr id="3" name="Text Placeholder 2">
            <a:extLst>
              <a:ext uri="{FF2B5EF4-FFF2-40B4-BE49-F238E27FC236}">
                <a16:creationId xmlns:a16="http://schemas.microsoft.com/office/drawing/2014/main" id="{B40EEB21-02BE-42B3-BB2D-D6CB74704623}"/>
              </a:ext>
            </a:extLst>
          </p:cNvPr>
          <p:cNvSpPr>
            <a:spLocks noGrp="1"/>
          </p:cNvSpPr>
          <p:nvPr>
            <p:ph type="body" sz="quarter" idx="13"/>
          </p:nvPr>
        </p:nvSpPr>
        <p:spPr/>
        <p:txBody>
          <a:bodyPr/>
          <a:lstStyle/>
          <a:p>
            <a:r>
              <a:rPr lang="en-US" dirty="0"/>
              <a:t>A network protocol for translating human-readable hostnames into IP addresses.</a:t>
            </a:r>
          </a:p>
        </p:txBody>
      </p:sp>
      <p:sp>
        <p:nvSpPr>
          <p:cNvPr id="4" name="Slide Number Placeholder 3">
            <a:extLst>
              <a:ext uri="{FF2B5EF4-FFF2-40B4-BE49-F238E27FC236}">
                <a16:creationId xmlns:a16="http://schemas.microsoft.com/office/drawing/2014/main" id="{192B2AA8-183A-4346-8700-7AB25D53B47D}"/>
              </a:ext>
            </a:extLst>
          </p:cNvPr>
          <p:cNvSpPr>
            <a:spLocks noGrp="1"/>
          </p:cNvSpPr>
          <p:nvPr>
            <p:ph type="sldNum" sz="quarter" idx="4"/>
          </p:nvPr>
        </p:nvSpPr>
        <p:spPr/>
        <p:txBody>
          <a:bodyPr/>
          <a:lstStyle/>
          <a:p>
            <a:fld id="{2066355A-084C-D24E-9AD2-7E4FC41EA627}" type="slidenum">
              <a:rPr lang="en-US" smtClean="0"/>
              <a:pPr/>
              <a:t>39</a:t>
            </a:fld>
            <a:endParaRPr lang="en-US" dirty="0"/>
          </a:p>
        </p:txBody>
      </p:sp>
      <p:sp>
        <p:nvSpPr>
          <p:cNvPr id="5" name="Content Placeholder 4">
            <a:extLst>
              <a:ext uri="{FF2B5EF4-FFF2-40B4-BE49-F238E27FC236}">
                <a16:creationId xmlns:a16="http://schemas.microsoft.com/office/drawing/2014/main" id="{8453DDA5-80A4-40BD-BB14-C52C5AB57915}"/>
              </a:ext>
            </a:extLst>
          </p:cNvPr>
          <p:cNvSpPr>
            <a:spLocks noGrp="1"/>
          </p:cNvSpPr>
          <p:nvPr>
            <p:ph idx="1"/>
          </p:nvPr>
        </p:nvSpPr>
        <p:spPr/>
        <p:txBody>
          <a:bodyPr/>
          <a:lstStyle/>
          <a:p>
            <a:r>
              <a:rPr lang="en-US" dirty="0"/>
              <a:t>Can contain records for company's internal network.</a:t>
            </a:r>
          </a:p>
          <a:p>
            <a:r>
              <a:rPr lang="en-US" dirty="0"/>
              <a:t>Can be part of wider Internet name resolution infrastructure.</a:t>
            </a:r>
          </a:p>
          <a:p>
            <a:r>
              <a:rPr lang="en-US" dirty="0"/>
              <a:t>Linux can be DNS servers and/or clients.</a:t>
            </a:r>
          </a:p>
          <a:p>
            <a:r>
              <a:rPr lang="en-US" dirty="0"/>
              <a:t>Uses TCP/UDP port 53.</a:t>
            </a:r>
          </a:p>
        </p:txBody>
      </p:sp>
    </p:spTree>
    <p:extLst>
      <p:ext uri="{BB962C8B-B14F-4D97-AF65-F5344CB8AC3E}">
        <p14:creationId xmlns:p14="http://schemas.microsoft.com/office/powerpoint/2010/main" val="797545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5139-F5AF-4A9E-B30F-3786EFFF6A6B}"/>
              </a:ext>
            </a:extLst>
          </p:cNvPr>
          <p:cNvSpPr>
            <a:spLocks noGrp="1"/>
          </p:cNvSpPr>
          <p:nvPr>
            <p:ph type="title"/>
          </p:nvPr>
        </p:nvSpPr>
        <p:spPr/>
        <p:txBody>
          <a:bodyPr/>
          <a:lstStyle/>
          <a:p>
            <a:r>
              <a:rPr lang="en-US" dirty="0"/>
              <a:t>The OSI Model (Slide 1 of 2)</a:t>
            </a:r>
          </a:p>
        </p:txBody>
      </p:sp>
      <p:sp>
        <p:nvSpPr>
          <p:cNvPr id="3" name="Text Placeholder 2">
            <a:extLst>
              <a:ext uri="{FF2B5EF4-FFF2-40B4-BE49-F238E27FC236}">
                <a16:creationId xmlns:a16="http://schemas.microsoft.com/office/drawing/2014/main" id="{88E67B1F-5449-43F1-AD73-773E0B8A6124}"/>
              </a:ext>
            </a:extLst>
          </p:cNvPr>
          <p:cNvSpPr>
            <a:spLocks noGrp="1"/>
          </p:cNvSpPr>
          <p:nvPr>
            <p:ph type="body" sz="quarter" idx="13"/>
          </p:nvPr>
        </p:nvSpPr>
        <p:spPr/>
        <p:txBody>
          <a:bodyPr/>
          <a:lstStyle/>
          <a:p>
            <a:r>
              <a:rPr lang="en-US" dirty="0"/>
              <a:t>A standard that defines how networking is meant to function in terms of different layers.</a:t>
            </a:r>
          </a:p>
        </p:txBody>
      </p:sp>
      <p:sp>
        <p:nvSpPr>
          <p:cNvPr id="4" name="Slide Number Placeholder 3">
            <a:extLst>
              <a:ext uri="{FF2B5EF4-FFF2-40B4-BE49-F238E27FC236}">
                <a16:creationId xmlns:a16="http://schemas.microsoft.com/office/drawing/2014/main" id="{0F7CFE2D-DE23-4131-8489-47FEDEEB91FA}"/>
              </a:ext>
            </a:extLst>
          </p:cNvPr>
          <p:cNvSpPr>
            <a:spLocks noGrp="1"/>
          </p:cNvSpPr>
          <p:nvPr>
            <p:ph type="sldNum" sz="quarter" idx="4"/>
          </p:nvPr>
        </p:nvSpPr>
        <p:spPr/>
        <p:txBody>
          <a:bodyPr/>
          <a:lstStyle/>
          <a:p>
            <a:fld id="{2066355A-084C-D24E-9AD2-7E4FC41EA627}" type="slidenum">
              <a:rPr lang="en-US" smtClean="0"/>
              <a:pPr/>
              <a:t>4</a:t>
            </a:fld>
            <a:endParaRPr lang="en-US" dirty="0"/>
          </a:p>
        </p:txBody>
      </p:sp>
      <p:sp>
        <p:nvSpPr>
          <p:cNvPr id="5" name="Content Placeholder 4">
            <a:extLst>
              <a:ext uri="{FF2B5EF4-FFF2-40B4-BE49-F238E27FC236}">
                <a16:creationId xmlns:a16="http://schemas.microsoft.com/office/drawing/2014/main" id="{3369897F-BDC3-40C4-825E-6B7B7A5015C8}"/>
              </a:ext>
            </a:extLst>
          </p:cNvPr>
          <p:cNvSpPr>
            <a:spLocks noGrp="1"/>
          </p:cNvSpPr>
          <p:nvPr>
            <p:ph idx="1"/>
          </p:nvPr>
        </p:nvSpPr>
        <p:spPr/>
        <p:txBody>
          <a:bodyPr/>
          <a:lstStyle/>
          <a:p>
            <a:r>
              <a:rPr lang="en-US" dirty="0"/>
              <a:t>7 layers.</a:t>
            </a:r>
          </a:p>
          <a:p>
            <a:pPr lvl="1"/>
            <a:r>
              <a:rPr lang="en-US" dirty="0"/>
              <a:t>Each represents an area of responsibility.</a:t>
            </a:r>
          </a:p>
          <a:p>
            <a:pPr lvl="1"/>
            <a:r>
              <a:rPr lang="en-US" dirty="0"/>
              <a:t>You need to memorize the layers.</a:t>
            </a:r>
          </a:p>
          <a:p>
            <a:r>
              <a:rPr lang="en-US" dirty="0"/>
              <a:t>Used as a reference point.</a:t>
            </a:r>
          </a:p>
          <a:p>
            <a:pPr lvl="1"/>
            <a:r>
              <a:rPr lang="en-US" dirty="0"/>
              <a:t>Example: Purchase a "Layer 2" switch.</a:t>
            </a:r>
          </a:p>
          <a:p>
            <a:pPr lvl="1"/>
            <a:r>
              <a:rPr lang="en-US" dirty="0"/>
              <a:t>Example: Troubleshoot a "Layer 3" problem.</a:t>
            </a:r>
          </a:p>
        </p:txBody>
      </p:sp>
    </p:spTree>
    <p:extLst>
      <p:ext uri="{BB962C8B-B14F-4D97-AF65-F5344CB8AC3E}">
        <p14:creationId xmlns:p14="http://schemas.microsoft.com/office/powerpoint/2010/main" val="1975187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69B9B-DC49-4107-86B6-4BE94B80C5D5}"/>
              </a:ext>
            </a:extLst>
          </p:cNvPr>
          <p:cNvSpPr>
            <a:spLocks noGrp="1"/>
          </p:cNvSpPr>
          <p:nvPr>
            <p:ph type="title"/>
          </p:nvPr>
        </p:nvSpPr>
        <p:spPr/>
        <p:txBody>
          <a:bodyPr/>
          <a:lstStyle/>
          <a:p>
            <a:r>
              <a:rPr lang="en-US" dirty="0"/>
              <a:t>DHCP Services</a:t>
            </a:r>
          </a:p>
        </p:txBody>
      </p:sp>
      <p:sp>
        <p:nvSpPr>
          <p:cNvPr id="3" name="Text Placeholder 2">
            <a:extLst>
              <a:ext uri="{FF2B5EF4-FFF2-40B4-BE49-F238E27FC236}">
                <a16:creationId xmlns:a16="http://schemas.microsoft.com/office/drawing/2014/main" id="{17F6D4C7-1A5E-41D4-B3A7-3295CDF5B390}"/>
              </a:ext>
            </a:extLst>
          </p:cNvPr>
          <p:cNvSpPr>
            <a:spLocks noGrp="1"/>
          </p:cNvSpPr>
          <p:nvPr>
            <p:ph type="body" sz="quarter" idx="13"/>
          </p:nvPr>
        </p:nvSpPr>
        <p:spPr/>
        <p:txBody>
          <a:bodyPr/>
          <a:lstStyle/>
          <a:p>
            <a:r>
              <a:rPr lang="en-US" dirty="0"/>
              <a:t>A network protocol used to automatically assign IP addressing information to hosts.</a:t>
            </a:r>
          </a:p>
        </p:txBody>
      </p:sp>
      <p:sp>
        <p:nvSpPr>
          <p:cNvPr id="4" name="Slide Number Placeholder 3">
            <a:extLst>
              <a:ext uri="{FF2B5EF4-FFF2-40B4-BE49-F238E27FC236}">
                <a16:creationId xmlns:a16="http://schemas.microsoft.com/office/drawing/2014/main" id="{E1693097-F0DE-4573-A106-7D557A260A44}"/>
              </a:ext>
            </a:extLst>
          </p:cNvPr>
          <p:cNvSpPr>
            <a:spLocks noGrp="1"/>
          </p:cNvSpPr>
          <p:nvPr>
            <p:ph type="sldNum" sz="quarter" idx="4"/>
          </p:nvPr>
        </p:nvSpPr>
        <p:spPr/>
        <p:txBody>
          <a:bodyPr/>
          <a:lstStyle/>
          <a:p>
            <a:fld id="{2066355A-084C-D24E-9AD2-7E4FC41EA627}" type="slidenum">
              <a:rPr lang="en-US" smtClean="0"/>
              <a:pPr/>
              <a:t>40</a:t>
            </a:fld>
            <a:endParaRPr lang="en-US" dirty="0"/>
          </a:p>
        </p:txBody>
      </p:sp>
      <p:sp>
        <p:nvSpPr>
          <p:cNvPr id="5" name="Content Placeholder 4">
            <a:extLst>
              <a:ext uri="{FF2B5EF4-FFF2-40B4-BE49-F238E27FC236}">
                <a16:creationId xmlns:a16="http://schemas.microsoft.com/office/drawing/2014/main" id="{A0E8E4E5-0183-478D-8178-7C71565384B1}"/>
              </a:ext>
            </a:extLst>
          </p:cNvPr>
          <p:cNvSpPr>
            <a:spLocks noGrp="1"/>
          </p:cNvSpPr>
          <p:nvPr>
            <p:ph idx="1"/>
          </p:nvPr>
        </p:nvSpPr>
        <p:spPr/>
        <p:txBody>
          <a:bodyPr/>
          <a:lstStyle/>
          <a:p>
            <a:r>
              <a:rPr lang="en-US" dirty="0"/>
              <a:t>Sends address, subnet mask, default gateway, etc.</a:t>
            </a:r>
          </a:p>
          <a:p>
            <a:r>
              <a:rPr lang="en-US" dirty="0"/>
              <a:t>Client leases configuration from DHCP server.</a:t>
            </a:r>
          </a:p>
          <a:p>
            <a:r>
              <a:rPr lang="en-US" dirty="0"/>
              <a:t>Linux can be DHCP server or client.</a:t>
            </a:r>
          </a:p>
          <a:p>
            <a:r>
              <a:rPr lang="en-US" dirty="0"/>
              <a:t>Uses UDP ports 67 and 68.</a:t>
            </a:r>
          </a:p>
        </p:txBody>
      </p:sp>
    </p:spTree>
    <p:extLst>
      <p:ext uri="{BB962C8B-B14F-4D97-AF65-F5344CB8AC3E}">
        <p14:creationId xmlns:p14="http://schemas.microsoft.com/office/powerpoint/2010/main" val="1634337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7CEB3-F3C5-4941-B276-85F8E399AEC6}"/>
              </a:ext>
            </a:extLst>
          </p:cNvPr>
          <p:cNvSpPr>
            <a:spLocks noGrp="1"/>
          </p:cNvSpPr>
          <p:nvPr>
            <p:ph type="title"/>
          </p:nvPr>
        </p:nvSpPr>
        <p:spPr/>
        <p:txBody>
          <a:bodyPr/>
          <a:lstStyle/>
          <a:p>
            <a:r>
              <a:rPr lang="en-US" dirty="0"/>
              <a:t>SNMP Services</a:t>
            </a:r>
          </a:p>
        </p:txBody>
      </p:sp>
      <p:sp>
        <p:nvSpPr>
          <p:cNvPr id="3" name="Text Placeholder 2">
            <a:extLst>
              <a:ext uri="{FF2B5EF4-FFF2-40B4-BE49-F238E27FC236}">
                <a16:creationId xmlns:a16="http://schemas.microsoft.com/office/drawing/2014/main" id="{F9BDB2BD-F6C3-45CF-9063-69F2E6B657D1}"/>
              </a:ext>
            </a:extLst>
          </p:cNvPr>
          <p:cNvSpPr>
            <a:spLocks noGrp="1"/>
          </p:cNvSpPr>
          <p:nvPr>
            <p:ph type="body" sz="quarter" idx="13"/>
          </p:nvPr>
        </p:nvSpPr>
        <p:spPr/>
        <p:txBody>
          <a:bodyPr/>
          <a:lstStyle/>
          <a:p>
            <a:r>
              <a:rPr lang="en-US" dirty="0"/>
              <a:t>A network protocol for collecting and passing device information between hosts.</a:t>
            </a:r>
          </a:p>
        </p:txBody>
      </p:sp>
      <p:sp>
        <p:nvSpPr>
          <p:cNvPr id="4" name="Slide Number Placeholder 3">
            <a:extLst>
              <a:ext uri="{FF2B5EF4-FFF2-40B4-BE49-F238E27FC236}">
                <a16:creationId xmlns:a16="http://schemas.microsoft.com/office/drawing/2014/main" id="{44786001-7F39-4015-8723-44152B989939}"/>
              </a:ext>
            </a:extLst>
          </p:cNvPr>
          <p:cNvSpPr>
            <a:spLocks noGrp="1"/>
          </p:cNvSpPr>
          <p:nvPr>
            <p:ph type="sldNum" sz="quarter" idx="4"/>
          </p:nvPr>
        </p:nvSpPr>
        <p:spPr/>
        <p:txBody>
          <a:bodyPr/>
          <a:lstStyle/>
          <a:p>
            <a:fld id="{2066355A-084C-D24E-9AD2-7E4FC41EA627}" type="slidenum">
              <a:rPr lang="en-US" smtClean="0"/>
              <a:pPr/>
              <a:t>41</a:t>
            </a:fld>
            <a:endParaRPr lang="en-US" dirty="0"/>
          </a:p>
        </p:txBody>
      </p:sp>
      <p:sp>
        <p:nvSpPr>
          <p:cNvPr id="5" name="Content Placeholder 4">
            <a:extLst>
              <a:ext uri="{FF2B5EF4-FFF2-40B4-BE49-F238E27FC236}">
                <a16:creationId xmlns:a16="http://schemas.microsoft.com/office/drawing/2014/main" id="{A363AC91-FAB4-4DA8-BB1A-ADBBCA50B4E6}"/>
              </a:ext>
            </a:extLst>
          </p:cNvPr>
          <p:cNvSpPr>
            <a:spLocks noGrp="1"/>
          </p:cNvSpPr>
          <p:nvPr>
            <p:ph idx="1"/>
          </p:nvPr>
        </p:nvSpPr>
        <p:spPr/>
        <p:txBody>
          <a:bodyPr/>
          <a:lstStyle/>
          <a:p>
            <a:r>
              <a:rPr lang="en-US" dirty="0"/>
              <a:t>No longer common due to security concerns.</a:t>
            </a:r>
          </a:p>
          <a:p>
            <a:r>
              <a:rPr lang="en-US" dirty="0"/>
              <a:t>Linux can be a central SNMP server or an SNMP device.</a:t>
            </a:r>
          </a:p>
          <a:p>
            <a:r>
              <a:rPr lang="en-US" dirty="0"/>
              <a:t>Uses UDP port 161 and TCP/UDP port 162.</a:t>
            </a:r>
          </a:p>
        </p:txBody>
      </p:sp>
    </p:spTree>
    <p:extLst>
      <p:ext uri="{BB962C8B-B14F-4D97-AF65-F5344CB8AC3E}">
        <p14:creationId xmlns:p14="http://schemas.microsoft.com/office/powerpoint/2010/main" val="2028346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6D1081-581C-4C2D-84D1-8C0CB3664389}"/>
              </a:ext>
            </a:extLst>
          </p:cNvPr>
          <p:cNvSpPr>
            <a:spLocks noGrp="1"/>
          </p:cNvSpPr>
          <p:nvPr>
            <p:ph type="title"/>
          </p:nvPr>
        </p:nvSpPr>
        <p:spPr/>
        <p:txBody>
          <a:bodyPr/>
          <a:lstStyle/>
          <a:p>
            <a:r>
              <a:rPr lang="en-US" dirty="0"/>
              <a:t>Authentication Services</a:t>
            </a:r>
          </a:p>
        </p:txBody>
      </p:sp>
      <p:sp>
        <p:nvSpPr>
          <p:cNvPr id="4" name="Slide Number Placeholder 3">
            <a:extLst>
              <a:ext uri="{FF2B5EF4-FFF2-40B4-BE49-F238E27FC236}">
                <a16:creationId xmlns:a16="http://schemas.microsoft.com/office/drawing/2014/main" id="{9557313D-E223-4071-A45B-740818F1CEEC}"/>
              </a:ext>
            </a:extLst>
          </p:cNvPr>
          <p:cNvSpPr>
            <a:spLocks noGrp="1"/>
          </p:cNvSpPr>
          <p:nvPr>
            <p:ph type="sldNum" sz="quarter" idx="4"/>
          </p:nvPr>
        </p:nvSpPr>
        <p:spPr/>
        <p:txBody>
          <a:bodyPr/>
          <a:lstStyle/>
          <a:p>
            <a:fld id="{2066355A-084C-D24E-9AD2-7E4FC41EA627}" type="slidenum">
              <a:rPr lang="en-US" smtClean="0"/>
              <a:pPr/>
              <a:t>42</a:t>
            </a:fld>
            <a:endParaRPr lang="en-US" dirty="0"/>
          </a:p>
        </p:txBody>
      </p:sp>
      <p:sp>
        <p:nvSpPr>
          <p:cNvPr id="7" name="Content Placeholder 6">
            <a:extLst>
              <a:ext uri="{FF2B5EF4-FFF2-40B4-BE49-F238E27FC236}">
                <a16:creationId xmlns:a16="http://schemas.microsoft.com/office/drawing/2014/main" id="{38753782-F54D-47A2-86C3-372A6B2252ED}"/>
              </a:ext>
            </a:extLst>
          </p:cNvPr>
          <p:cNvSpPr>
            <a:spLocks noGrp="1"/>
          </p:cNvSpPr>
          <p:nvPr>
            <p:ph idx="1"/>
          </p:nvPr>
        </p:nvSpPr>
        <p:spPr/>
        <p:txBody>
          <a:bodyPr/>
          <a:lstStyle/>
          <a:p>
            <a:r>
              <a:rPr lang="en-US" dirty="0"/>
              <a:t>Centralized authentication makes network:</a:t>
            </a:r>
          </a:p>
          <a:p>
            <a:pPr lvl="1"/>
            <a:r>
              <a:rPr lang="en-US" dirty="0"/>
              <a:t>More secure.</a:t>
            </a:r>
          </a:p>
          <a:p>
            <a:pPr lvl="1"/>
            <a:r>
              <a:rPr lang="en-US" dirty="0"/>
              <a:t>Simpler to manage.</a:t>
            </a:r>
          </a:p>
          <a:p>
            <a:pPr lvl="1"/>
            <a:r>
              <a:rPr lang="en-US" dirty="0"/>
              <a:t>Easier for users to navigate.</a:t>
            </a:r>
          </a:p>
          <a:p>
            <a:r>
              <a:rPr lang="en-US" dirty="0"/>
              <a:t>Servers hold info about user identities.</a:t>
            </a:r>
          </a:p>
          <a:p>
            <a:r>
              <a:rPr lang="en-US" dirty="0"/>
              <a:t>User login credentials are compared to stored identity info.</a:t>
            </a:r>
          </a:p>
          <a:p>
            <a:r>
              <a:rPr lang="en-US" dirty="0"/>
              <a:t>Many kinds of authentication used on Linux.</a:t>
            </a:r>
          </a:p>
          <a:p>
            <a:pPr lvl="1"/>
            <a:r>
              <a:rPr lang="en-US" dirty="0"/>
              <a:t>Examples: Kerberos and LDAP.</a:t>
            </a:r>
          </a:p>
        </p:txBody>
      </p:sp>
    </p:spTree>
    <p:extLst>
      <p:ext uri="{BB962C8B-B14F-4D97-AF65-F5344CB8AC3E}">
        <p14:creationId xmlns:p14="http://schemas.microsoft.com/office/powerpoint/2010/main" val="1043348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0E439-BBCF-4CDF-B686-E9FA3E96CF2F}"/>
              </a:ext>
            </a:extLst>
          </p:cNvPr>
          <p:cNvSpPr>
            <a:spLocks noGrp="1"/>
          </p:cNvSpPr>
          <p:nvPr>
            <p:ph type="title"/>
          </p:nvPr>
        </p:nvSpPr>
        <p:spPr/>
        <p:txBody>
          <a:bodyPr/>
          <a:lstStyle/>
          <a:p>
            <a:r>
              <a:rPr lang="en-US" dirty="0"/>
              <a:t>Proxy Services</a:t>
            </a:r>
          </a:p>
        </p:txBody>
      </p:sp>
      <p:sp>
        <p:nvSpPr>
          <p:cNvPr id="3" name="Slide Number Placeholder 2">
            <a:extLst>
              <a:ext uri="{FF2B5EF4-FFF2-40B4-BE49-F238E27FC236}">
                <a16:creationId xmlns:a16="http://schemas.microsoft.com/office/drawing/2014/main" id="{259E1740-9A99-434B-8B54-0640B93B54D8}"/>
              </a:ext>
            </a:extLst>
          </p:cNvPr>
          <p:cNvSpPr>
            <a:spLocks noGrp="1"/>
          </p:cNvSpPr>
          <p:nvPr>
            <p:ph type="sldNum" sz="quarter" idx="4"/>
          </p:nvPr>
        </p:nvSpPr>
        <p:spPr/>
        <p:txBody>
          <a:bodyPr/>
          <a:lstStyle/>
          <a:p>
            <a:fld id="{2066355A-084C-D24E-9AD2-7E4FC41EA627}" type="slidenum">
              <a:rPr lang="en-US" smtClean="0"/>
              <a:pPr/>
              <a:t>43</a:t>
            </a:fld>
            <a:endParaRPr lang="en-US" dirty="0"/>
          </a:p>
        </p:txBody>
      </p:sp>
      <p:sp>
        <p:nvSpPr>
          <p:cNvPr id="4" name="Content Placeholder 3">
            <a:extLst>
              <a:ext uri="{FF2B5EF4-FFF2-40B4-BE49-F238E27FC236}">
                <a16:creationId xmlns:a16="http://schemas.microsoft.com/office/drawing/2014/main" id="{43004ABF-6C34-44DC-90DA-9971310C0300}"/>
              </a:ext>
            </a:extLst>
          </p:cNvPr>
          <p:cNvSpPr>
            <a:spLocks noGrp="1"/>
          </p:cNvSpPr>
          <p:nvPr>
            <p:ph idx="1"/>
          </p:nvPr>
        </p:nvSpPr>
        <p:spPr/>
        <p:txBody>
          <a:bodyPr/>
          <a:lstStyle/>
          <a:p>
            <a:r>
              <a:rPr lang="en-US" dirty="0"/>
              <a:t>Resides on a system with both trusted and untrusted connections.</a:t>
            </a:r>
          </a:p>
          <a:p>
            <a:r>
              <a:rPr lang="en-US" dirty="0"/>
              <a:t>Passes Internet requests between two networks.</a:t>
            </a:r>
          </a:p>
          <a:p>
            <a:r>
              <a:rPr lang="en-US" dirty="0"/>
              <a:t>Example: Web proxy.</a:t>
            </a:r>
          </a:p>
          <a:p>
            <a:pPr marL="685800" lvl="1" indent="-342900">
              <a:buFont typeface="+mj-lt"/>
              <a:buAutoNum type="arabicPeriod"/>
            </a:pPr>
            <a:r>
              <a:rPr lang="en-US" dirty="0"/>
              <a:t>Client passes requests to proxy.</a:t>
            </a:r>
          </a:p>
          <a:p>
            <a:pPr marL="685800" lvl="1" indent="-342900">
              <a:buFont typeface="+mj-lt"/>
              <a:buAutoNum type="arabicPeriod"/>
            </a:pPr>
            <a:r>
              <a:rPr lang="en-US" dirty="0"/>
              <a:t>Proxy connects to Internet to satisfy request.</a:t>
            </a:r>
          </a:p>
          <a:p>
            <a:pPr marL="685800" lvl="1" indent="-342900">
              <a:buFont typeface="+mj-lt"/>
              <a:buAutoNum type="arabicPeriod"/>
            </a:pPr>
            <a:r>
              <a:rPr lang="en-US" dirty="0"/>
              <a:t>Info returned to proxy.</a:t>
            </a:r>
          </a:p>
          <a:p>
            <a:pPr marL="685800" lvl="1" indent="-342900">
              <a:buFont typeface="+mj-lt"/>
              <a:buAutoNum type="arabicPeriod"/>
            </a:pPr>
            <a:r>
              <a:rPr lang="en-US" dirty="0"/>
              <a:t>Proxy passes info back to client.</a:t>
            </a:r>
          </a:p>
          <a:p>
            <a:r>
              <a:rPr lang="en-US" dirty="0"/>
              <a:t>Linux can be proxy server.</a:t>
            </a:r>
          </a:p>
          <a:p>
            <a:pPr lvl="1"/>
            <a:r>
              <a:rPr lang="en-US" dirty="0"/>
              <a:t>Example software: Squid.</a:t>
            </a:r>
          </a:p>
        </p:txBody>
      </p:sp>
    </p:spTree>
    <p:extLst>
      <p:ext uri="{BB962C8B-B14F-4D97-AF65-F5344CB8AC3E}">
        <p14:creationId xmlns:p14="http://schemas.microsoft.com/office/powerpoint/2010/main" val="3440855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AA47A-B02F-4C56-8B7F-8A618D9BEF6C}"/>
              </a:ext>
            </a:extLst>
          </p:cNvPr>
          <p:cNvSpPr>
            <a:spLocks noGrp="1"/>
          </p:cNvSpPr>
          <p:nvPr>
            <p:ph type="title"/>
          </p:nvPr>
        </p:nvSpPr>
        <p:spPr/>
        <p:txBody>
          <a:bodyPr/>
          <a:lstStyle/>
          <a:p>
            <a:r>
              <a:rPr lang="en-US" dirty="0"/>
              <a:t>Logging Services</a:t>
            </a:r>
          </a:p>
        </p:txBody>
      </p:sp>
      <p:sp>
        <p:nvSpPr>
          <p:cNvPr id="3" name="Slide Number Placeholder 2">
            <a:extLst>
              <a:ext uri="{FF2B5EF4-FFF2-40B4-BE49-F238E27FC236}">
                <a16:creationId xmlns:a16="http://schemas.microsoft.com/office/drawing/2014/main" id="{EBD9C468-C7D8-48FD-A024-9161D5FA0754}"/>
              </a:ext>
            </a:extLst>
          </p:cNvPr>
          <p:cNvSpPr>
            <a:spLocks noGrp="1"/>
          </p:cNvSpPr>
          <p:nvPr>
            <p:ph type="sldNum" sz="quarter" idx="4"/>
          </p:nvPr>
        </p:nvSpPr>
        <p:spPr/>
        <p:txBody>
          <a:bodyPr/>
          <a:lstStyle/>
          <a:p>
            <a:fld id="{2066355A-084C-D24E-9AD2-7E4FC41EA627}" type="slidenum">
              <a:rPr lang="en-US" smtClean="0"/>
              <a:pPr/>
              <a:t>44</a:t>
            </a:fld>
            <a:endParaRPr lang="en-US" dirty="0"/>
          </a:p>
        </p:txBody>
      </p:sp>
      <p:sp>
        <p:nvSpPr>
          <p:cNvPr id="4" name="Content Placeholder 3">
            <a:extLst>
              <a:ext uri="{FF2B5EF4-FFF2-40B4-BE49-F238E27FC236}">
                <a16:creationId xmlns:a16="http://schemas.microsoft.com/office/drawing/2014/main" id="{3F34CEC2-FB5E-4496-9769-7E1497B8A174}"/>
              </a:ext>
            </a:extLst>
          </p:cNvPr>
          <p:cNvSpPr>
            <a:spLocks noGrp="1"/>
          </p:cNvSpPr>
          <p:nvPr>
            <p:ph idx="1"/>
          </p:nvPr>
        </p:nvSpPr>
        <p:spPr/>
        <p:txBody>
          <a:bodyPr/>
          <a:lstStyle/>
          <a:p>
            <a:r>
              <a:rPr lang="en-US" dirty="0"/>
              <a:t>Admins need to be aware of how server is operating.</a:t>
            </a:r>
          </a:p>
          <a:p>
            <a:r>
              <a:rPr lang="en-US" dirty="0"/>
              <a:t>Logs provide info about boot, service performance, user behavior, etc.</a:t>
            </a:r>
          </a:p>
          <a:p>
            <a:r>
              <a:rPr lang="en-US" dirty="0"/>
              <a:t>Several logging services available for Linux.</a:t>
            </a:r>
          </a:p>
          <a:p>
            <a:r>
              <a:rPr lang="en-US" dirty="0"/>
              <a:t>Logs can be centralized.</a:t>
            </a:r>
          </a:p>
          <a:p>
            <a:pPr lvl="1"/>
            <a:r>
              <a:rPr lang="en-US" dirty="0"/>
              <a:t>Systems forward logs to one server.</a:t>
            </a:r>
          </a:p>
          <a:p>
            <a:pPr lvl="1"/>
            <a:r>
              <a:rPr lang="en-US" dirty="0"/>
              <a:t>Easier to archive, troubleshoot, audit, etc.</a:t>
            </a:r>
          </a:p>
        </p:txBody>
      </p:sp>
    </p:spTree>
    <p:extLst>
      <p:ext uri="{BB962C8B-B14F-4D97-AF65-F5344CB8AC3E}">
        <p14:creationId xmlns:p14="http://schemas.microsoft.com/office/powerpoint/2010/main" val="41140181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C4302-6077-4326-9B75-4A57F2FC912E}"/>
              </a:ext>
            </a:extLst>
          </p:cNvPr>
          <p:cNvSpPr>
            <a:spLocks noGrp="1"/>
          </p:cNvSpPr>
          <p:nvPr>
            <p:ph type="title"/>
          </p:nvPr>
        </p:nvSpPr>
        <p:spPr/>
        <p:txBody>
          <a:bodyPr/>
          <a:lstStyle/>
          <a:p>
            <a:r>
              <a:rPr lang="en-US" dirty="0"/>
              <a:t>Monitoring Services</a:t>
            </a:r>
          </a:p>
        </p:txBody>
      </p:sp>
      <p:sp>
        <p:nvSpPr>
          <p:cNvPr id="3" name="Slide Number Placeholder 2">
            <a:extLst>
              <a:ext uri="{FF2B5EF4-FFF2-40B4-BE49-F238E27FC236}">
                <a16:creationId xmlns:a16="http://schemas.microsoft.com/office/drawing/2014/main" id="{A2AF87E0-240C-45F4-ABEE-D703A64FA484}"/>
              </a:ext>
            </a:extLst>
          </p:cNvPr>
          <p:cNvSpPr>
            <a:spLocks noGrp="1"/>
          </p:cNvSpPr>
          <p:nvPr>
            <p:ph type="sldNum" sz="quarter" idx="4"/>
          </p:nvPr>
        </p:nvSpPr>
        <p:spPr/>
        <p:txBody>
          <a:bodyPr/>
          <a:lstStyle/>
          <a:p>
            <a:fld id="{2066355A-084C-D24E-9AD2-7E4FC41EA627}" type="slidenum">
              <a:rPr lang="en-US" smtClean="0"/>
              <a:pPr/>
              <a:t>45</a:t>
            </a:fld>
            <a:endParaRPr lang="en-US" dirty="0"/>
          </a:p>
        </p:txBody>
      </p:sp>
      <p:sp>
        <p:nvSpPr>
          <p:cNvPr id="4" name="Content Placeholder 3">
            <a:extLst>
              <a:ext uri="{FF2B5EF4-FFF2-40B4-BE49-F238E27FC236}">
                <a16:creationId xmlns:a16="http://schemas.microsoft.com/office/drawing/2014/main" id="{CC5A30D0-9F3F-4D4D-A2DB-D48F058D4D6A}"/>
              </a:ext>
            </a:extLst>
          </p:cNvPr>
          <p:cNvSpPr>
            <a:spLocks noGrp="1"/>
          </p:cNvSpPr>
          <p:nvPr>
            <p:ph idx="1"/>
          </p:nvPr>
        </p:nvSpPr>
        <p:spPr/>
        <p:txBody>
          <a:bodyPr/>
          <a:lstStyle/>
          <a:p>
            <a:r>
              <a:rPr lang="en-US" dirty="0"/>
              <a:t>Many available in Linux.</a:t>
            </a:r>
          </a:p>
          <a:p>
            <a:r>
              <a:rPr lang="en-US" dirty="0"/>
              <a:t>Some monitor specific apps, others monitor entire OS.</a:t>
            </a:r>
          </a:p>
          <a:p>
            <a:r>
              <a:rPr lang="en-US" dirty="0"/>
              <a:t>Examples:</a:t>
            </a:r>
          </a:p>
          <a:p>
            <a:pPr lvl="1"/>
            <a:r>
              <a:rPr lang="en-US" dirty="0">
                <a:latin typeface="Cutive Mono" panose="020B0604020202020204" charset="0"/>
              </a:rPr>
              <a:t>top</a:t>
            </a:r>
          </a:p>
          <a:p>
            <a:pPr lvl="1"/>
            <a:r>
              <a:rPr lang="en-US" dirty="0"/>
              <a:t>ApacheTop</a:t>
            </a:r>
          </a:p>
          <a:p>
            <a:pPr lvl="1"/>
            <a:r>
              <a:rPr lang="en-US" dirty="0"/>
              <a:t>Monit</a:t>
            </a:r>
          </a:p>
          <a:p>
            <a:pPr lvl="1"/>
            <a:r>
              <a:rPr lang="en-US" dirty="0"/>
              <a:t>System Monitor</a:t>
            </a:r>
          </a:p>
        </p:txBody>
      </p:sp>
    </p:spTree>
    <p:extLst>
      <p:ext uri="{BB962C8B-B14F-4D97-AF65-F5344CB8AC3E}">
        <p14:creationId xmlns:p14="http://schemas.microsoft.com/office/powerpoint/2010/main" val="854120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915FD9-11A6-421F-BF01-1CA6DBB1ED51}"/>
              </a:ext>
            </a:extLst>
          </p:cNvPr>
          <p:cNvSpPr>
            <a:spLocks noGrp="1"/>
          </p:cNvSpPr>
          <p:nvPr>
            <p:ph type="title"/>
          </p:nvPr>
        </p:nvSpPr>
        <p:spPr/>
        <p:txBody>
          <a:bodyPr/>
          <a:lstStyle/>
          <a:p>
            <a:r>
              <a:rPr lang="en-US" dirty="0"/>
              <a:t>Load Balancing Services</a:t>
            </a:r>
          </a:p>
        </p:txBody>
      </p:sp>
      <p:sp>
        <p:nvSpPr>
          <p:cNvPr id="7" name="Text Placeholder 6">
            <a:extLst>
              <a:ext uri="{FF2B5EF4-FFF2-40B4-BE49-F238E27FC236}">
                <a16:creationId xmlns:a16="http://schemas.microsoft.com/office/drawing/2014/main" id="{D9A9BCB9-F1FB-44EC-B273-D0D3FBA8CC6E}"/>
              </a:ext>
            </a:extLst>
          </p:cNvPr>
          <p:cNvSpPr>
            <a:spLocks noGrp="1"/>
          </p:cNvSpPr>
          <p:nvPr>
            <p:ph type="body" sz="quarter" idx="13"/>
          </p:nvPr>
        </p:nvSpPr>
        <p:spPr/>
        <p:txBody>
          <a:bodyPr/>
          <a:lstStyle/>
          <a:p>
            <a:r>
              <a:rPr lang="en-US" dirty="0"/>
              <a:t>The technique of distributing network traffic or computing workload among multiple devices in a network.</a:t>
            </a:r>
          </a:p>
        </p:txBody>
      </p:sp>
      <p:sp>
        <p:nvSpPr>
          <p:cNvPr id="3" name="Slide Number Placeholder 2">
            <a:extLst>
              <a:ext uri="{FF2B5EF4-FFF2-40B4-BE49-F238E27FC236}">
                <a16:creationId xmlns:a16="http://schemas.microsoft.com/office/drawing/2014/main" id="{9E0175B8-F0AA-4841-9D35-CF9FA022DB8B}"/>
              </a:ext>
            </a:extLst>
          </p:cNvPr>
          <p:cNvSpPr>
            <a:spLocks noGrp="1"/>
          </p:cNvSpPr>
          <p:nvPr>
            <p:ph type="sldNum" sz="quarter" idx="4"/>
          </p:nvPr>
        </p:nvSpPr>
        <p:spPr/>
        <p:txBody>
          <a:bodyPr/>
          <a:lstStyle/>
          <a:p>
            <a:fld id="{2066355A-084C-D24E-9AD2-7E4FC41EA627}" type="slidenum">
              <a:rPr lang="en-US" smtClean="0"/>
              <a:pPr/>
              <a:t>46</a:t>
            </a:fld>
            <a:endParaRPr lang="en-US" dirty="0"/>
          </a:p>
        </p:txBody>
      </p:sp>
      <p:sp>
        <p:nvSpPr>
          <p:cNvPr id="6" name="Content Placeholder 5">
            <a:extLst>
              <a:ext uri="{FF2B5EF4-FFF2-40B4-BE49-F238E27FC236}">
                <a16:creationId xmlns:a16="http://schemas.microsoft.com/office/drawing/2014/main" id="{6BB7FF12-7779-42E9-AECF-4AE8272415A2}"/>
              </a:ext>
            </a:extLst>
          </p:cNvPr>
          <p:cNvSpPr>
            <a:spLocks noGrp="1"/>
          </p:cNvSpPr>
          <p:nvPr>
            <p:ph idx="1"/>
          </p:nvPr>
        </p:nvSpPr>
        <p:spPr/>
        <p:txBody>
          <a:bodyPr/>
          <a:lstStyle/>
          <a:p>
            <a:r>
              <a:rPr lang="en-US" dirty="0"/>
              <a:t>Often used with web server infrastructure.</a:t>
            </a:r>
          </a:p>
          <a:p>
            <a:pPr lvl="1"/>
            <a:r>
              <a:rPr lang="en-US" dirty="0"/>
              <a:t>Web server can easily be overwhelmed.</a:t>
            </a:r>
          </a:p>
          <a:p>
            <a:pPr lvl="1"/>
            <a:r>
              <a:rPr lang="en-US" dirty="0"/>
              <a:t>Load balancing ensures connections are spread across multiple servers.</a:t>
            </a:r>
          </a:p>
        </p:txBody>
      </p:sp>
    </p:spTree>
    <p:extLst>
      <p:ext uri="{BB962C8B-B14F-4D97-AF65-F5344CB8AC3E}">
        <p14:creationId xmlns:p14="http://schemas.microsoft.com/office/powerpoint/2010/main" val="4192561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088D-A4CB-4CDB-924D-5F7B52946A53}"/>
              </a:ext>
            </a:extLst>
          </p:cNvPr>
          <p:cNvSpPr>
            <a:spLocks noGrp="1"/>
          </p:cNvSpPr>
          <p:nvPr>
            <p:ph type="title"/>
          </p:nvPr>
        </p:nvSpPr>
        <p:spPr/>
        <p:txBody>
          <a:bodyPr/>
          <a:lstStyle/>
          <a:p>
            <a:r>
              <a:rPr lang="en-US" dirty="0"/>
              <a:t>Clustering Services</a:t>
            </a:r>
          </a:p>
        </p:txBody>
      </p:sp>
      <p:sp>
        <p:nvSpPr>
          <p:cNvPr id="3" name="Text Placeholder 2">
            <a:extLst>
              <a:ext uri="{FF2B5EF4-FFF2-40B4-BE49-F238E27FC236}">
                <a16:creationId xmlns:a16="http://schemas.microsoft.com/office/drawing/2014/main" id="{DB42F3CA-1534-493D-A753-D85DF33F1D3A}"/>
              </a:ext>
            </a:extLst>
          </p:cNvPr>
          <p:cNvSpPr>
            <a:spLocks noGrp="1"/>
          </p:cNvSpPr>
          <p:nvPr>
            <p:ph type="body" sz="quarter" idx="13"/>
          </p:nvPr>
        </p:nvSpPr>
        <p:spPr/>
        <p:txBody>
          <a:bodyPr/>
          <a:lstStyle/>
          <a:p>
            <a:r>
              <a:rPr lang="en-US" dirty="0"/>
              <a:t>The technique of connecting systems together to perform tasks as if they were one system.</a:t>
            </a:r>
          </a:p>
        </p:txBody>
      </p:sp>
      <p:sp>
        <p:nvSpPr>
          <p:cNvPr id="4" name="Slide Number Placeholder 3">
            <a:extLst>
              <a:ext uri="{FF2B5EF4-FFF2-40B4-BE49-F238E27FC236}">
                <a16:creationId xmlns:a16="http://schemas.microsoft.com/office/drawing/2014/main" id="{E615A7DC-6912-4DF9-9031-396D6DA4E767}"/>
              </a:ext>
            </a:extLst>
          </p:cNvPr>
          <p:cNvSpPr>
            <a:spLocks noGrp="1"/>
          </p:cNvSpPr>
          <p:nvPr>
            <p:ph type="sldNum" sz="quarter" idx="4"/>
          </p:nvPr>
        </p:nvSpPr>
        <p:spPr/>
        <p:txBody>
          <a:bodyPr/>
          <a:lstStyle/>
          <a:p>
            <a:fld id="{2066355A-084C-D24E-9AD2-7E4FC41EA627}" type="slidenum">
              <a:rPr lang="en-US" smtClean="0"/>
              <a:pPr/>
              <a:t>47</a:t>
            </a:fld>
            <a:endParaRPr lang="en-US" dirty="0"/>
          </a:p>
        </p:txBody>
      </p:sp>
      <p:sp>
        <p:nvSpPr>
          <p:cNvPr id="5" name="Content Placeholder 4">
            <a:extLst>
              <a:ext uri="{FF2B5EF4-FFF2-40B4-BE49-F238E27FC236}">
                <a16:creationId xmlns:a16="http://schemas.microsoft.com/office/drawing/2014/main" id="{E41ED83A-2431-477E-84B5-1699597EA575}"/>
              </a:ext>
            </a:extLst>
          </p:cNvPr>
          <p:cNvSpPr>
            <a:spLocks noGrp="1"/>
          </p:cNvSpPr>
          <p:nvPr>
            <p:ph idx="1"/>
          </p:nvPr>
        </p:nvSpPr>
        <p:spPr/>
        <p:txBody>
          <a:bodyPr/>
          <a:lstStyle/>
          <a:p>
            <a:r>
              <a:rPr lang="en-US" dirty="0"/>
              <a:t>Often used with databases in a SAN.</a:t>
            </a:r>
          </a:p>
          <a:p>
            <a:r>
              <a:rPr lang="en-US" dirty="0"/>
              <a:t>Each cluster is a node and can accept connections.</a:t>
            </a:r>
          </a:p>
          <a:p>
            <a:r>
              <a:rPr lang="en-US" dirty="0"/>
              <a:t>If one node goes down, other nodes in cluster maintain availability.</a:t>
            </a:r>
          </a:p>
        </p:txBody>
      </p:sp>
    </p:spTree>
    <p:extLst>
      <p:ext uri="{BB962C8B-B14F-4D97-AF65-F5344CB8AC3E}">
        <p14:creationId xmlns:p14="http://schemas.microsoft.com/office/powerpoint/2010/main" val="483252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B07F-38DD-4541-BF01-54D8444EEC31}"/>
              </a:ext>
            </a:extLst>
          </p:cNvPr>
          <p:cNvSpPr>
            <a:spLocks noGrp="1"/>
          </p:cNvSpPr>
          <p:nvPr>
            <p:ph type="title"/>
          </p:nvPr>
        </p:nvSpPr>
        <p:spPr/>
        <p:txBody>
          <a:bodyPr/>
          <a:lstStyle/>
          <a:p>
            <a:r>
              <a:rPr lang="en-US" dirty="0"/>
              <a:t>File/Print Services</a:t>
            </a:r>
          </a:p>
        </p:txBody>
      </p:sp>
      <p:sp>
        <p:nvSpPr>
          <p:cNvPr id="4" name="Slide Number Placeholder 3">
            <a:extLst>
              <a:ext uri="{FF2B5EF4-FFF2-40B4-BE49-F238E27FC236}">
                <a16:creationId xmlns:a16="http://schemas.microsoft.com/office/drawing/2014/main" id="{2E8F3736-FB44-4036-9464-66A500087CBB}"/>
              </a:ext>
            </a:extLst>
          </p:cNvPr>
          <p:cNvSpPr>
            <a:spLocks noGrp="1"/>
          </p:cNvSpPr>
          <p:nvPr>
            <p:ph type="sldNum" sz="quarter" idx="4"/>
          </p:nvPr>
        </p:nvSpPr>
        <p:spPr/>
        <p:txBody>
          <a:bodyPr/>
          <a:lstStyle/>
          <a:p>
            <a:fld id="{2066355A-084C-D24E-9AD2-7E4FC41EA627}" type="slidenum">
              <a:rPr lang="en-US" smtClean="0"/>
              <a:pPr/>
              <a:t>48</a:t>
            </a:fld>
            <a:endParaRPr lang="en-US" dirty="0"/>
          </a:p>
        </p:txBody>
      </p:sp>
      <p:sp>
        <p:nvSpPr>
          <p:cNvPr id="6" name="Content Placeholder 5">
            <a:extLst>
              <a:ext uri="{FF2B5EF4-FFF2-40B4-BE49-F238E27FC236}">
                <a16:creationId xmlns:a16="http://schemas.microsoft.com/office/drawing/2014/main" id="{BA5849C1-FF7D-4205-B6AF-160BB42F1385}"/>
              </a:ext>
            </a:extLst>
          </p:cNvPr>
          <p:cNvSpPr>
            <a:spLocks noGrp="1"/>
          </p:cNvSpPr>
          <p:nvPr>
            <p:ph idx="1"/>
          </p:nvPr>
        </p:nvSpPr>
        <p:spPr/>
        <p:txBody>
          <a:bodyPr/>
          <a:lstStyle/>
          <a:p>
            <a:r>
              <a:rPr lang="en-US" dirty="0"/>
              <a:t>Very common in most networks.</a:t>
            </a:r>
          </a:p>
          <a:p>
            <a:r>
              <a:rPr lang="en-US" dirty="0"/>
              <a:t>File servers centralize user data.</a:t>
            </a:r>
          </a:p>
          <a:p>
            <a:pPr lvl="1"/>
            <a:r>
              <a:rPr lang="en-US" dirty="0"/>
              <a:t>Better backups.</a:t>
            </a:r>
          </a:p>
          <a:p>
            <a:pPr lvl="1"/>
            <a:r>
              <a:rPr lang="en-US" dirty="0"/>
              <a:t>Better security.</a:t>
            </a:r>
          </a:p>
          <a:p>
            <a:pPr lvl="1"/>
            <a:r>
              <a:rPr lang="en-US" dirty="0"/>
              <a:t>Greater fault tolerance.</a:t>
            </a:r>
          </a:p>
          <a:p>
            <a:pPr lvl="1"/>
            <a:r>
              <a:rPr lang="en-US" dirty="0"/>
              <a:t>Easier access.</a:t>
            </a:r>
          </a:p>
          <a:p>
            <a:r>
              <a:rPr lang="en-US" dirty="0"/>
              <a:t>Printing can also be centralized.</a:t>
            </a:r>
          </a:p>
          <a:p>
            <a:pPr lvl="1"/>
            <a:r>
              <a:rPr lang="en-US" dirty="0"/>
              <a:t>More efficient.</a:t>
            </a:r>
          </a:p>
          <a:p>
            <a:pPr lvl="1"/>
            <a:r>
              <a:rPr lang="en-US" dirty="0"/>
              <a:t>More cost savings.</a:t>
            </a:r>
          </a:p>
          <a:p>
            <a:pPr lvl="1"/>
            <a:r>
              <a:rPr lang="en-US" dirty="0"/>
              <a:t>Easier to manage paper/toner supplies.</a:t>
            </a:r>
          </a:p>
        </p:txBody>
      </p:sp>
    </p:spTree>
    <p:extLst>
      <p:ext uri="{BB962C8B-B14F-4D97-AF65-F5344CB8AC3E}">
        <p14:creationId xmlns:p14="http://schemas.microsoft.com/office/powerpoint/2010/main" val="1412460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A61CF-70DA-4B7B-81EB-367F951E2CEA}"/>
              </a:ext>
            </a:extLst>
          </p:cNvPr>
          <p:cNvSpPr>
            <a:spLocks noGrp="1"/>
          </p:cNvSpPr>
          <p:nvPr>
            <p:ph type="title"/>
          </p:nvPr>
        </p:nvSpPr>
        <p:spPr/>
        <p:txBody>
          <a:bodyPr/>
          <a:lstStyle/>
          <a:p>
            <a:r>
              <a:rPr lang="en-US" dirty="0"/>
              <a:t>Database Services</a:t>
            </a:r>
          </a:p>
        </p:txBody>
      </p:sp>
      <p:sp>
        <p:nvSpPr>
          <p:cNvPr id="3" name="Slide Number Placeholder 2">
            <a:extLst>
              <a:ext uri="{FF2B5EF4-FFF2-40B4-BE49-F238E27FC236}">
                <a16:creationId xmlns:a16="http://schemas.microsoft.com/office/drawing/2014/main" id="{4BC159F3-FB77-4D1E-BF1F-00C6A2F63337}"/>
              </a:ext>
            </a:extLst>
          </p:cNvPr>
          <p:cNvSpPr>
            <a:spLocks noGrp="1"/>
          </p:cNvSpPr>
          <p:nvPr>
            <p:ph type="sldNum" sz="quarter" idx="4"/>
          </p:nvPr>
        </p:nvSpPr>
        <p:spPr/>
        <p:txBody>
          <a:bodyPr/>
          <a:lstStyle/>
          <a:p>
            <a:fld id="{2066355A-084C-D24E-9AD2-7E4FC41EA627}" type="slidenum">
              <a:rPr lang="en-US" smtClean="0"/>
              <a:pPr/>
              <a:t>49</a:t>
            </a:fld>
            <a:endParaRPr lang="en-US" dirty="0"/>
          </a:p>
        </p:txBody>
      </p:sp>
      <p:sp>
        <p:nvSpPr>
          <p:cNvPr id="4" name="Content Placeholder 3">
            <a:extLst>
              <a:ext uri="{FF2B5EF4-FFF2-40B4-BE49-F238E27FC236}">
                <a16:creationId xmlns:a16="http://schemas.microsoft.com/office/drawing/2014/main" id="{91940D3C-F943-4F15-932F-8BE3D495F7FB}"/>
              </a:ext>
            </a:extLst>
          </p:cNvPr>
          <p:cNvSpPr>
            <a:spLocks noGrp="1"/>
          </p:cNvSpPr>
          <p:nvPr>
            <p:ph idx="1"/>
          </p:nvPr>
        </p:nvSpPr>
        <p:spPr/>
        <p:txBody>
          <a:bodyPr/>
          <a:lstStyle/>
          <a:p>
            <a:r>
              <a:rPr lang="en-US" dirty="0"/>
              <a:t>Stores large quantities of data.</a:t>
            </a:r>
          </a:p>
          <a:p>
            <a:r>
              <a:rPr lang="en-US" dirty="0"/>
              <a:t>Enables querying/retrieval of data.</a:t>
            </a:r>
          </a:p>
          <a:p>
            <a:r>
              <a:rPr lang="en-US" dirty="0"/>
              <a:t>SQL database:</a:t>
            </a:r>
          </a:p>
          <a:p>
            <a:pPr lvl="1"/>
            <a:r>
              <a:rPr lang="en-US" dirty="0"/>
              <a:t>Uses relational tables.</a:t>
            </a:r>
          </a:p>
          <a:p>
            <a:pPr lvl="1"/>
            <a:r>
              <a:rPr lang="en-US" dirty="0"/>
              <a:t>Examples: MySQL, MariaDB, PostgreSQL.</a:t>
            </a:r>
          </a:p>
          <a:p>
            <a:r>
              <a:rPr lang="en-US" dirty="0"/>
              <a:t>NoSQL database:</a:t>
            </a:r>
          </a:p>
          <a:p>
            <a:pPr lvl="1"/>
            <a:r>
              <a:rPr lang="en-US" dirty="0"/>
              <a:t>Does not use relational tables.</a:t>
            </a:r>
          </a:p>
          <a:p>
            <a:pPr lvl="1"/>
            <a:r>
              <a:rPr lang="en-US" dirty="0"/>
              <a:t>Example: MongoDB.</a:t>
            </a:r>
          </a:p>
        </p:txBody>
      </p:sp>
    </p:spTree>
    <p:extLst>
      <p:ext uri="{BB962C8B-B14F-4D97-AF65-F5344CB8AC3E}">
        <p14:creationId xmlns:p14="http://schemas.microsoft.com/office/powerpoint/2010/main" val="1005955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3B6F97-82FF-4BF6-A492-16834FFCFA6A}"/>
              </a:ext>
            </a:extLst>
          </p:cNvPr>
          <p:cNvSpPr>
            <a:spLocks noGrp="1"/>
          </p:cNvSpPr>
          <p:nvPr>
            <p:ph type="title"/>
          </p:nvPr>
        </p:nvSpPr>
        <p:spPr/>
        <p:txBody>
          <a:bodyPr/>
          <a:lstStyle/>
          <a:p>
            <a:r>
              <a:rPr lang="en-US" dirty="0"/>
              <a:t>The OSI Model (Slide 2 of 2)</a:t>
            </a:r>
          </a:p>
        </p:txBody>
      </p:sp>
      <p:sp>
        <p:nvSpPr>
          <p:cNvPr id="4" name="Slide Number Placeholder 3">
            <a:extLst>
              <a:ext uri="{FF2B5EF4-FFF2-40B4-BE49-F238E27FC236}">
                <a16:creationId xmlns:a16="http://schemas.microsoft.com/office/drawing/2014/main" id="{844D4F99-10A3-46C9-88AF-2963FD72174D}"/>
              </a:ext>
            </a:extLst>
          </p:cNvPr>
          <p:cNvSpPr>
            <a:spLocks noGrp="1"/>
          </p:cNvSpPr>
          <p:nvPr>
            <p:ph type="sldNum" sz="quarter" idx="4"/>
          </p:nvPr>
        </p:nvSpPr>
        <p:spPr/>
        <p:txBody>
          <a:bodyPr/>
          <a:lstStyle/>
          <a:p>
            <a:fld id="{2066355A-084C-D24E-9AD2-7E4FC41EA627}" type="slidenum">
              <a:rPr lang="en-US" smtClean="0"/>
              <a:pPr/>
              <a:t>5</a:t>
            </a:fld>
            <a:endParaRPr lang="en-US" dirty="0"/>
          </a:p>
        </p:txBody>
      </p:sp>
      <p:graphicFrame>
        <p:nvGraphicFramePr>
          <p:cNvPr id="5" name="Group 23">
            <a:extLst>
              <a:ext uri="{FF2B5EF4-FFF2-40B4-BE49-F238E27FC236}">
                <a16:creationId xmlns:a16="http://schemas.microsoft.com/office/drawing/2014/main" id="{B826C894-2A86-4FDD-83BD-6A4881E07164}"/>
              </a:ext>
            </a:extLst>
          </p:cNvPr>
          <p:cNvGraphicFramePr>
            <a:graphicFrameLocks noGrp="1"/>
          </p:cNvGraphicFramePr>
          <p:nvPr>
            <p:extLst>
              <p:ext uri="{D42A27DB-BD31-4B8C-83A1-F6EECF244321}">
                <p14:modId xmlns:p14="http://schemas.microsoft.com/office/powerpoint/2010/main" val="2306406198"/>
              </p:ext>
            </p:extLst>
          </p:nvPr>
        </p:nvGraphicFramePr>
        <p:xfrm>
          <a:off x="1365443" y="1108710"/>
          <a:ext cx="6408534" cy="2926080"/>
        </p:xfrm>
        <a:graphic>
          <a:graphicData uri="http://schemas.openxmlformats.org/drawingml/2006/table">
            <a:tbl>
              <a:tblPr/>
              <a:tblGrid>
                <a:gridCol w="1109443">
                  <a:extLst>
                    <a:ext uri="{9D8B030D-6E8A-4147-A177-3AD203B41FA5}">
                      <a16:colId xmlns:a16="http://schemas.microsoft.com/office/drawing/2014/main" val="20000"/>
                    </a:ext>
                  </a:extLst>
                </a:gridCol>
                <a:gridCol w="1814170">
                  <a:extLst>
                    <a:ext uri="{9D8B030D-6E8A-4147-A177-3AD203B41FA5}">
                      <a16:colId xmlns:a16="http://schemas.microsoft.com/office/drawing/2014/main" val="20001"/>
                    </a:ext>
                  </a:extLst>
                </a:gridCol>
                <a:gridCol w="3484921">
                  <a:extLst>
                    <a:ext uri="{9D8B030D-6E8A-4147-A177-3AD203B41FA5}">
                      <a16:colId xmlns:a16="http://schemas.microsoft.com/office/drawing/2014/main" val="3102693577"/>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Layer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Basic Function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7</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Application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Supports apps and end-users.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6</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Presentation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Formats data for use.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5</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1" i="0" u="none" strike="noStrike" kern="1200" cap="none" normalizeH="0" baseline="0" dirty="0">
                          <a:ln>
                            <a:noFill/>
                          </a:ln>
                          <a:solidFill>
                            <a:srgbClr val="45545F"/>
                          </a:solidFill>
                          <a:effectLst/>
                          <a:latin typeface="+mn-lt"/>
                          <a:ea typeface="+mn-ea"/>
                          <a:cs typeface="Calibri"/>
                        </a:rPr>
                        <a:t>Session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Manages connections.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4</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1" i="0" u="none" strike="noStrike" kern="1200" cap="none" normalizeH="0" baseline="0" dirty="0">
                          <a:ln>
                            <a:noFill/>
                          </a:ln>
                          <a:solidFill>
                            <a:srgbClr val="45545F"/>
                          </a:solidFill>
                          <a:effectLst/>
                          <a:latin typeface="+mn-lt"/>
                          <a:ea typeface="+mn-ea"/>
                          <a:cs typeface="Calibri"/>
                        </a:rPr>
                        <a:t>Transport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Enables reliable transmission.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798911023"/>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3</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1" i="0" u="none" strike="noStrike" kern="1200" cap="none" normalizeH="0" baseline="0" dirty="0">
                          <a:ln>
                            <a:noFill/>
                          </a:ln>
                          <a:solidFill>
                            <a:srgbClr val="45545F"/>
                          </a:solidFill>
                          <a:effectLst/>
                          <a:latin typeface="+mn-lt"/>
                          <a:ea typeface="+mn-ea"/>
                          <a:cs typeface="Calibri"/>
                        </a:rPr>
                        <a:t>Network</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Enables logical addressing.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090047434"/>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2</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1" i="0" u="none" strike="noStrike" kern="1200" cap="none" normalizeH="0" baseline="0" dirty="0">
                          <a:ln>
                            <a:noFill/>
                          </a:ln>
                          <a:solidFill>
                            <a:srgbClr val="45545F"/>
                          </a:solidFill>
                          <a:effectLst/>
                          <a:latin typeface="+mn-lt"/>
                          <a:ea typeface="+mn-ea"/>
                          <a:cs typeface="Calibri"/>
                        </a:rPr>
                        <a:t>Data link</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Enables physical addressing.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957726908"/>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1</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1" i="0" u="none" strike="noStrike" kern="1200" cap="none" normalizeH="0" baseline="0" dirty="0">
                          <a:ln>
                            <a:noFill/>
                          </a:ln>
                          <a:solidFill>
                            <a:srgbClr val="45545F"/>
                          </a:solidFill>
                          <a:effectLst/>
                          <a:latin typeface="+mn-lt"/>
                          <a:ea typeface="+mn-ea"/>
                          <a:cs typeface="Calibri"/>
                        </a:rPr>
                        <a:t>Physical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Enables physical connectivity.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723426170"/>
                  </a:ext>
                </a:extLst>
              </a:tr>
            </a:tbl>
          </a:graphicData>
        </a:graphic>
      </p:graphicFrame>
    </p:spTree>
    <p:extLst>
      <p:ext uri="{BB962C8B-B14F-4D97-AF65-F5344CB8AC3E}">
        <p14:creationId xmlns:p14="http://schemas.microsoft.com/office/powerpoint/2010/main" val="8059646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F1AC5-5FD5-49F6-B278-7E3FEDB51476}"/>
              </a:ext>
            </a:extLst>
          </p:cNvPr>
          <p:cNvSpPr>
            <a:spLocks noGrp="1"/>
          </p:cNvSpPr>
          <p:nvPr>
            <p:ph type="title"/>
          </p:nvPr>
        </p:nvSpPr>
        <p:spPr/>
        <p:txBody>
          <a:bodyPr/>
          <a:lstStyle/>
          <a:p>
            <a:r>
              <a:rPr lang="en-US" dirty="0"/>
              <a:t>VPN Services</a:t>
            </a:r>
          </a:p>
        </p:txBody>
      </p:sp>
      <p:sp>
        <p:nvSpPr>
          <p:cNvPr id="6" name="Text Placeholder 5">
            <a:extLst>
              <a:ext uri="{FF2B5EF4-FFF2-40B4-BE49-F238E27FC236}">
                <a16:creationId xmlns:a16="http://schemas.microsoft.com/office/drawing/2014/main" id="{D58251AE-267B-4F3F-AE01-3E4139500E92}"/>
              </a:ext>
            </a:extLst>
          </p:cNvPr>
          <p:cNvSpPr>
            <a:spLocks noGrp="1"/>
          </p:cNvSpPr>
          <p:nvPr>
            <p:ph type="body" sz="quarter" idx="13"/>
          </p:nvPr>
        </p:nvSpPr>
        <p:spPr/>
        <p:txBody>
          <a:bodyPr/>
          <a:lstStyle/>
          <a:p>
            <a:r>
              <a:rPr lang="en-US" dirty="0"/>
              <a:t>A method of extending a private network by tunneling through a public network, such as the Internet.</a:t>
            </a:r>
          </a:p>
        </p:txBody>
      </p:sp>
      <p:sp>
        <p:nvSpPr>
          <p:cNvPr id="3" name="Slide Number Placeholder 2">
            <a:extLst>
              <a:ext uri="{FF2B5EF4-FFF2-40B4-BE49-F238E27FC236}">
                <a16:creationId xmlns:a16="http://schemas.microsoft.com/office/drawing/2014/main" id="{39BA0395-77DE-4060-A681-AA86D9ABA823}"/>
              </a:ext>
            </a:extLst>
          </p:cNvPr>
          <p:cNvSpPr>
            <a:spLocks noGrp="1"/>
          </p:cNvSpPr>
          <p:nvPr>
            <p:ph type="sldNum" sz="quarter" idx="4"/>
          </p:nvPr>
        </p:nvSpPr>
        <p:spPr/>
        <p:txBody>
          <a:bodyPr/>
          <a:lstStyle/>
          <a:p>
            <a:fld id="{2066355A-084C-D24E-9AD2-7E4FC41EA627}" type="slidenum">
              <a:rPr lang="en-US" smtClean="0"/>
              <a:pPr/>
              <a:t>50</a:t>
            </a:fld>
            <a:endParaRPr lang="en-US" dirty="0"/>
          </a:p>
        </p:txBody>
      </p:sp>
      <p:sp>
        <p:nvSpPr>
          <p:cNvPr id="5" name="Content Placeholder 4">
            <a:extLst>
              <a:ext uri="{FF2B5EF4-FFF2-40B4-BE49-F238E27FC236}">
                <a16:creationId xmlns:a16="http://schemas.microsoft.com/office/drawing/2014/main" id="{469681E8-2BA8-4271-BC47-0A3B1E962178}"/>
              </a:ext>
            </a:extLst>
          </p:cNvPr>
          <p:cNvSpPr>
            <a:spLocks noGrp="1"/>
          </p:cNvSpPr>
          <p:nvPr>
            <p:ph idx="1"/>
          </p:nvPr>
        </p:nvSpPr>
        <p:spPr/>
        <p:txBody>
          <a:bodyPr/>
          <a:lstStyle/>
          <a:p>
            <a:r>
              <a:rPr lang="en-US" dirty="0"/>
              <a:t>Enables remote users to access internal resources over the Internet.</a:t>
            </a:r>
          </a:p>
          <a:p>
            <a:pPr lvl="1"/>
            <a:r>
              <a:rPr lang="en-US" dirty="0"/>
              <a:t>Useful for users working at home or on the road.</a:t>
            </a:r>
          </a:p>
          <a:p>
            <a:r>
              <a:rPr lang="en-US" dirty="0"/>
              <a:t>Important because certain networks are untrusted.</a:t>
            </a:r>
          </a:p>
          <a:p>
            <a:r>
              <a:rPr lang="en-US" dirty="0"/>
              <a:t>VPN encrypts content on client end.</a:t>
            </a:r>
          </a:p>
          <a:p>
            <a:r>
              <a:rPr lang="en-US" dirty="0"/>
              <a:t>Content decrypted on server end.</a:t>
            </a:r>
          </a:p>
          <a:p>
            <a:r>
              <a:rPr lang="en-US" dirty="0"/>
              <a:t>Linux can be a VPN server or client.</a:t>
            </a:r>
          </a:p>
        </p:txBody>
      </p:sp>
    </p:spTree>
    <p:extLst>
      <p:ext uri="{BB962C8B-B14F-4D97-AF65-F5344CB8AC3E}">
        <p14:creationId xmlns:p14="http://schemas.microsoft.com/office/powerpoint/2010/main" val="38574081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A130BF-A116-41ED-92A9-663FE1B1C39B}"/>
              </a:ext>
            </a:extLst>
          </p:cNvPr>
          <p:cNvSpPr>
            <a:spLocks noGrp="1"/>
          </p:cNvSpPr>
          <p:nvPr>
            <p:ph type="title"/>
          </p:nvPr>
        </p:nvSpPr>
        <p:spPr/>
        <p:txBody>
          <a:bodyPr/>
          <a:lstStyle/>
          <a:p>
            <a:r>
              <a:rPr lang="en-US" dirty="0"/>
              <a:t>Virtualization/Container Host Services</a:t>
            </a:r>
          </a:p>
        </p:txBody>
      </p:sp>
      <p:sp>
        <p:nvSpPr>
          <p:cNvPr id="4" name="Slide Number Placeholder 3">
            <a:extLst>
              <a:ext uri="{FF2B5EF4-FFF2-40B4-BE49-F238E27FC236}">
                <a16:creationId xmlns:a16="http://schemas.microsoft.com/office/drawing/2014/main" id="{3C19998A-69EB-4061-9AF7-B6B81CAB2628}"/>
              </a:ext>
            </a:extLst>
          </p:cNvPr>
          <p:cNvSpPr>
            <a:spLocks noGrp="1"/>
          </p:cNvSpPr>
          <p:nvPr>
            <p:ph type="sldNum" sz="quarter" idx="4"/>
          </p:nvPr>
        </p:nvSpPr>
        <p:spPr/>
        <p:txBody>
          <a:bodyPr/>
          <a:lstStyle/>
          <a:p>
            <a:fld id="{2066355A-084C-D24E-9AD2-7E4FC41EA627}" type="slidenum">
              <a:rPr lang="en-US" smtClean="0"/>
              <a:pPr/>
              <a:t>51</a:t>
            </a:fld>
            <a:endParaRPr lang="en-US" dirty="0"/>
          </a:p>
        </p:txBody>
      </p:sp>
      <p:sp>
        <p:nvSpPr>
          <p:cNvPr id="7" name="Content Placeholder 6">
            <a:extLst>
              <a:ext uri="{FF2B5EF4-FFF2-40B4-BE49-F238E27FC236}">
                <a16:creationId xmlns:a16="http://schemas.microsoft.com/office/drawing/2014/main" id="{D6E4CF1E-5E6E-4DCB-AA1F-3C990D42B5AA}"/>
              </a:ext>
            </a:extLst>
          </p:cNvPr>
          <p:cNvSpPr>
            <a:spLocks noGrp="1"/>
          </p:cNvSpPr>
          <p:nvPr>
            <p:ph idx="1"/>
          </p:nvPr>
        </p:nvSpPr>
        <p:spPr/>
        <p:txBody>
          <a:bodyPr/>
          <a:lstStyle/>
          <a:p>
            <a:r>
              <a:rPr lang="en-US" dirty="0"/>
              <a:t>Virtual machines (VMs):</a:t>
            </a:r>
          </a:p>
          <a:p>
            <a:pPr lvl="1"/>
            <a:r>
              <a:rPr lang="en-US" dirty="0"/>
              <a:t>Virtualize computer hardware.</a:t>
            </a:r>
          </a:p>
          <a:p>
            <a:pPr lvl="1"/>
            <a:r>
              <a:rPr lang="en-US" dirty="0"/>
              <a:t>Layer of software resides on top of hardware and manages resource allocation.</a:t>
            </a:r>
          </a:p>
          <a:p>
            <a:pPr lvl="1"/>
            <a:r>
              <a:rPr lang="en-US" dirty="0"/>
              <a:t>OSes can be installed in VMs.</a:t>
            </a:r>
          </a:p>
          <a:p>
            <a:pPr lvl="1"/>
            <a:r>
              <a:rPr lang="en-US" dirty="0"/>
              <a:t>Provides same functionality as physical server.</a:t>
            </a:r>
          </a:p>
          <a:p>
            <a:pPr lvl="1"/>
            <a:r>
              <a:rPr lang="en-US" dirty="0"/>
              <a:t>Save on cost and are more efficient to manage.</a:t>
            </a:r>
          </a:p>
          <a:p>
            <a:pPr lvl="1"/>
            <a:r>
              <a:rPr lang="en-US" dirty="0"/>
              <a:t>Example software: Kernel-Based Virtual Machine (KVM).</a:t>
            </a:r>
          </a:p>
          <a:p>
            <a:r>
              <a:rPr lang="en-US" dirty="0"/>
              <a:t>Containers:</a:t>
            </a:r>
          </a:p>
          <a:p>
            <a:pPr lvl="1"/>
            <a:r>
              <a:rPr lang="en-US" dirty="0"/>
              <a:t>Single host OS runs multiple apps in isolation.</a:t>
            </a:r>
          </a:p>
          <a:p>
            <a:pPr lvl="1"/>
            <a:r>
              <a:rPr lang="en-US" dirty="0"/>
              <a:t>All apps share OS and its resources.</a:t>
            </a:r>
          </a:p>
          <a:p>
            <a:pPr lvl="1"/>
            <a:r>
              <a:rPr lang="en-US" dirty="0"/>
              <a:t>Improve efficiency and management.</a:t>
            </a:r>
          </a:p>
          <a:p>
            <a:pPr lvl="1"/>
            <a:r>
              <a:rPr lang="en-US" dirty="0"/>
              <a:t>Example software: Docker.</a:t>
            </a:r>
          </a:p>
        </p:txBody>
      </p:sp>
    </p:spTree>
    <p:extLst>
      <p:ext uri="{BB962C8B-B14F-4D97-AF65-F5344CB8AC3E}">
        <p14:creationId xmlns:p14="http://schemas.microsoft.com/office/powerpoint/2010/main" val="38191084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71718-06FF-4A58-883E-1C80DA9704F3}"/>
              </a:ext>
            </a:extLst>
          </p:cNvPr>
          <p:cNvSpPr>
            <a:spLocks noGrp="1"/>
          </p:cNvSpPr>
          <p:nvPr>
            <p:ph type="title"/>
          </p:nvPr>
        </p:nvSpPr>
        <p:spPr/>
        <p:txBody>
          <a:bodyPr/>
          <a:lstStyle/>
          <a:p>
            <a:r>
              <a:rPr lang="en-US" dirty="0"/>
              <a:t>Email Services</a:t>
            </a:r>
          </a:p>
        </p:txBody>
      </p:sp>
      <p:sp>
        <p:nvSpPr>
          <p:cNvPr id="3" name="Slide Number Placeholder 2">
            <a:extLst>
              <a:ext uri="{FF2B5EF4-FFF2-40B4-BE49-F238E27FC236}">
                <a16:creationId xmlns:a16="http://schemas.microsoft.com/office/drawing/2014/main" id="{55D1A176-2E87-4896-BE6F-2ED48B168662}"/>
              </a:ext>
            </a:extLst>
          </p:cNvPr>
          <p:cNvSpPr>
            <a:spLocks noGrp="1"/>
          </p:cNvSpPr>
          <p:nvPr>
            <p:ph type="sldNum" sz="quarter" idx="4"/>
          </p:nvPr>
        </p:nvSpPr>
        <p:spPr/>
        <p:txBody>
          <a:bodyPr/>
          <a:lstStyle/>
          <a:p>
            <a:fld id="{2066355A-084C-D24E-9AD2-7E4FC41EA627}" type="slidenum">
              <a:rPr lang="en-US" smtClean="0"/>
              <a:pPr/>
              <a:t>52</a:t>
            </a:fld>
            <a:endParaRPr lang="en-US" dirty="0"/>
          </a:p>
        </p:txBody>
      </p:sp>
      <p:sp>
        <p:nvSpPr>
          <p:cNvPr id="4" name="Content Placeholder 3">
            <a:extLst>
              <a:ext uri="{FF2B5EF4-FFF2-40B4-BE49-F238E27FC236}">
                <a16:creationId xmlns:a16="http://schemas.microsoft.com/office/drawing/2014/main" id="{B62A8632-B46D-41EF-B6A0-24351309CD28}"/>
              </a:ext>
            </a:extLst>
          </p:cNvPr>
          <p:cNvSpPr>
            <a:spLocks noGrp="1"/>
          </p:cNvSpPr>
          <p:nvPr>
            <p:ph idx="1"/>
          </p:nvPr>
        </p:nvSpPr>
        <p:spPr/>
        <p:txBody>
          <a:bodyPr/>
          <a:lstStyle/>
          <a:p>
            <a:r>
              <a:rPr lang="en-US" dirty="0"/>
              <a:t>Key component of business communications.</a:t>
            </a:r>
          </a:p>
          <a:p>
            <a:r>
              <a:rPr lang="en-US" dirty="0"/>
              <a:t>Distribute electronic mail within or between organizations.</a:t>
            </a:r>
          </a:p>
          <a:p>
            <a:r>
              <a:rPr lang="en-US" dirty="0"/>
              <a:t>Example Linux services: Sendmail and Postfix.</a:t>
            </a:r>
          </a:p>
          <a:p>
            <a:r>
              <a:rPr lang="en-US" dirty="0"/>
              <a:t>Protocols:</a:t>
            </a:r>
          </a:p>
          <a:p>
            <a:pPr lvl="1"/>
            <a:r>
              <a:rPr lang="en-US" dirty="0"/>
              <a:t>SMTP (TCP port 25).</a:t>
            </a:r>
          </a:p>
          <a:p>
            <a:pPr lvl="1"/>
            <a:r>
              <a:rPr lang="en-US" dirty="0"/>
              <a:t>POP3 (TCP port 110).</a:t>
            </a:r>
          </a:p>
          <a:p>
            <a:pPr lvl="1"/>
            <a:r>
              <a:rPr lang="en-US" dirty="0"/>
              <a:t>IMAP (TCP port 143).</a:t>
            </a:r>
          </a:p>
        </p:txBody>
      </p:sp>
    </p:spTree>
    <p:extLst>
      <p:ext uri="{BB962C8B-B14F-4D97-AF65-F5344CB8AC3E}">
        <p14:creationId xmlns:p14="http://schemas.microsoft.com/office/powerpoint/2010/main" val="2477263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6F3B7B8-EEEE-421B-AB7E-C717F95A5652}"/>
              </a:ext>
            </a:extLst>
          </p:cNvPr>
          <p:cNvSpPr>
            <a:spLocks noGrp="1"/>
          </p:cNvSpPr>
          <p:nvPr>
            <p:ph idx="1"/>
          </p:nvPr>
        </p:nvSpPr>
        <p:spPr/>
        <p:txBody>
          <a:bodyPr/>
          <a:lstStyle/>
          <a:p>
            <a:r>
              <a:rPr lang="en-US" dirty="0"/>
              <a:t>Develetech help desk wants you to address networking questions.</a:t>
            </a:r>
          </a:p>
          <a:p>
            <a:r>
              <a:rPr lang="en-US" dirty="0"/>
              <a:t>You'll get a better idea of what server roles you may need.</a:t>
            </a:r>
          </a:p>
        </p:txBody>
      </p:sp>
      <p:sp>
        <p:nvSpPr>
          <p:cNvPr id="5" name="Title 4">
            <a:extLst>
              <a:ext uri="{FF2B5EF4-FFF2-40B4-BE49-F238E27FC236}">
                <a16:creationId xmlns:a16="http://schemas.microsoft.com/office/drawing/2014/main" id="{DB64AA13-1040-460E-B674-8F3A4D5E520C}"/>
              </a:ext>
            </a:extLst>
          </p:cNvPr>
          <p:cNvSpPr>
            <a:spLocks noGrp="1"/>
          </p:cNvSpPr>
          <p:nvPr>
            <p:ph type="title"/>
          </p:nvPr>
        </p:nvSpPr>
        <p:spPr/>
        <p:txBody>
          <a:bodyPr/>
          <a:lstStyle/>
          <a:p>
            <a:r>
              <a:rPr lang="en-US" dirty="0"/>
              <a:t>Activity: Identifying Linux Server Roles</a:t>
            </a:r>
          </a:p>
        </p:txBody>
      </p:sp>
      <p:sp>
        <p:nvSpPr>
          <p:cNvPr id="3" name="Slide Number Placeholder 2">
            <a:extLst>
              <a:ext uri="{FF2B5EF4-FFF2-40B4-BE49-F238E27FC236}">
                <a16:creationId xmlns:a16="http://schemas.microsoft.com/office/drawing/2014/main" id="{2FAC9496-222A-454A-8483-AEA80F095947}"/>
              </a:ext>
            </a:extLst>
          </p:cNvPr>
          <p:cNvSpPr>
            <a:spLocks noGrp="1"/>
          </p:cNvSpPr>
          <p:nvPr>
            <p:ph type="sldNum" sz="quarter" idx="4"/>
          </p:nvPr>
        </p:nvSpPr>
        <p:spPr/>
        <p:txBody>
          <a:bodyPr/>
          <a:lstStyle/>
          <a:p>
            <a:fld id="{2066355A-084C-D24E-9AD2-7E4FC41EA627}" type="slidenum">
              <a:rPr lang="en-US" smtClean="0"/>
              <a:pPr/>
              <a:t>53</a:t>
            </a:fld>
            <a:endParaRPr lang="en-US" dirty="0"/>
          </a:p>
        </p:txBody>
      </p:sp>
    </p:spTree>
    <p:extLst>
      <p:ext uri="{BB962C8B-B14F-4D97-AF65-F5344CB8AC3E}">
        <p14:creationId xmlns:p14="http://schemas.microsoft.com/office/powerpoint/2010/main" val="1391778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01BA4C-E657-3543-948B-DF39E6EBA2C6}"/>
              </a:ext>
            </a:extLst>
          </p:cNvPr>
          <p:cNvSpPr>
            <a:spLocks noGrp="1"/>
          </p:cNvSpPr>
          <p:nvPr>
            <p:ph idx="1"/>
          </p:nvPr>
        </p:nvSpPr>
        <p:spPr/>
        <p:txBody>
          <a:bodyPr/>
          <a:lstStyle/>
          <a:p>
            <a:r>
              <a:rPr lang="en-US" b="1" dirty="0"/>
              <a:t>You want to provide secure connectivity to users in your company to a shared server for web and shell-based command-line access. Which protocols will you choose?</a:t>
            </a:r>
          </a:p>
          <a:p>
            <a:endParaRPr lang="en-US" b="1" dirty="0"/>
          </a:p>
          <a:p>
            <a:r>
              <a:rPr lang="en-US" b="1" dirty="0"/>
              <a:t>ANSWER:</a:t>
            </a:r>
          </a:p>
          <a:p>
            <a:pPr lvl="1"/>
            <a:r>
              <a:rPr lang="en-US" dirty="0"/>
              <a:t>SSH for shell/command-line and HTTPS for web because they are both secure and standard protocols.</a:t>
            </a:r>
          </a:p>
          <a:p>
            <a:endParaRPr lang="en-US" dirty="0"/>
          </a:p>
        </p:txBody>
      </p:sp>
      <p:sp>
        <p:nvSpPr>
          <p:cNvPr id="3" name="Title 2">
            <a:extLst>
              <a:ext uri="{FF2B5EF4-FFF2-40B4-BE49-F238E27FC236}">
                <a16:creationId xmlns:a16="http://schemas.microsoft.com/office/drawing/2014/main" id="{5E8BAE9E-14F5-9E47-8727-ADD158FDB677}"/>
              </a:ext>
            </a:extLst>
          </p:cNvPr>
          <p:cNvSpPr>
            <a:spLocks noGrp="1"/>
          </p:cNvSpPr>
          <p:nvPr>
            <p:ph type="title"/>
          </p:nvPr>
        </p:nvSpPr>
        <p:spPr/>
        <p:txBody>
          <a:bodyPr/>
          <a:lstStyle/>
          <a:p>
            <a:r>
              <a:rPr lang="en-US" dirty="0"/>
              <a:t>Activity 10-2: Identifying Linux Server Roles</a:t>
            </a:r>
          </a:p>
        </p:txBody>
      </p:sp>
      <p:sp>
        <p:nvSpPr>
          <p:cNvPr id="4" name="Slide Number Placeholder 3">
            <a:extLst>
              <a:ext uri="{FF2B5EF4-FFF2-40B4-BE49-F238E27FC236}">
                <a16:creationId xmlns:a16="http://schemas.microsoft.com/office/drawing/2014/main" id="{8A9B3EED-3387-754F-909B-B5BEE060B295}"/>
              </a:ext>
            </a:extLst>
          </p:cNvPr>
          <p:cNvSpPr>
            <a:spLocks noGrp="1"/>
          </p:cNvSpPr>
          <p:nvPr>
            <p:ph type="sldNum" sz="quarter" idx="4"/>
          </p:nvPr>
        </p:nvSpPr>
        <p:spPr/>
        <p:txBody>
          <a:bodyPr/>
          <a:lstStyle/>
          <a:p>
            <a:fld id="{2066355A-084C-D24E-9AD2-7E4FC41EA627}" type="slidenum">
              <a:rPr lang="en-US" smtClean="0"/>
              <a:pPr/>
              <a:t>54</a:t>
            </a:fld>
            <a:endParaRPr lang="en-US" dirty="0"/>
          </a:p>
        </p:txBody>
      </p:sp>
    </p:spTree>
    <p:extLst>
      <p:ext uri="{BB962C8B-B14F-4D97-AF65-F5344CB8AC3E}">
        <p14:creationId xmlns:p14="http://schemas.microsoft.com/office/powerpoint/2010/main" val="373211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01BA4C-E657-3543-948B-DF39E6EBA2C6}"/>
              </a:ext>
            </a:extLst>
          </p:cNvPr>
          <p:cNvSpPr>
            <a:spLocks noGrp="1"/>
          </p:cNvSpPr>
          <p:nvPr>
            <p:ph idx="1"/>
          </p:nvPr>
        </p:nvSpPr>
        <p:spPr/>
        <p:txBody>
          <a:bodyPr/>
          <a:lstStyle/>
          <a:p>
            <a:r>
              <a:rPr lang="en-US" b="1" dirty="0"/>
              <a:t>Your Windows users complain that there is no native SSH client in their older version of Windows. What can you recommend?</a:t>
            </a:r>
          </a:p>
          <a:p>
            <a:endParaRPr lang="en-US" b="1" dirty="0"/>
          </a:p>
          <a:p>
            <a:r>
              <a:rPr lang="en-US" b="1" dirty="0"/>
              <a:t>ANSWER:</a:t>
            </a:r>
          </a:p>
          <a:p>
            <a:pPr lvl="1"/>
            <a:r>
              <a:rPr lang="en-US" dirty="0" err="1"/>
              <a:t>PuTTY</a:t>
            </a:r>
            <a:r>
              <a:rPr lang="en-US" dirty="0"/>
              <a:t> is a commonly used SSH client for Windows.</a:t>
            </a:r>
          </a:p>
          <a:p>
            <a:endParaRPr lang="en-US" dirty="0"/>
          </a:p>
        </p:txBody>
      </p:sp>
      <p:sp>
        <p:nvSpPr>
          <p:cNvPr id="3" name="Title 2">
            <a:extLst>
              <a:ext uri="{FF2B5EF4-FFF2-40B4-BE49-F238E27FC236}">
                <a16:creationId xmlns:a16="http://schemas.microsoft.com/office/drawing/2014/main" id="{5E8BAE9E-14F5-9E47-8727-ADD158FDB677}"/>
              </a:ext>
            </a:extLst>
          </p:cNvPr>
          <p:cNvSpPr>
            <a:spLocks noGrp="1"/>
          </p:cNvSpPr>
          <p:nvPr>
            <p:ph type="title"/>
          </p:nvPr>
        </p:nvSpPr>
        <p:spPr/>
        <p:txBody>
          <a:bodyPr/>
          <a:lstStyle/>
          <a:p>
            <a:r>
              <a:rPr lang="en-US" dirty="0"/>
              <a:t>Activity 10-2: Identifying Linux Server Roles</a:t>
            </a:r>
          </a:p>
        </p:txBody>
      </p:sp>
      <p:sp>
        <p:nvSpPr>
          <p:cNvPr id="4" name="Slide Number Placeholder 3">
            <a:extLst>
              <a:ext uri="{FF2B5EF4-FFF2-40B4-BE49-F238E27FC236}">
                <a16:creationId xmlns:a16="http://schemas.microsoft.com/office/drawing/2014/main" id="{8A9B3EED-3387-754F-909B-B5BEE060B295}"/>
              </a:ext>
            </a:extLst>
          </p:cNvPr>
          <p:cNvSpPr>
            <a:spLocks noGrp="1"/>
          </p:cNvSpPr>
          <p:nvPr>
            <p:ph type="sldNum" sz="quarter" idx="4"/>
          </p:nvPr>
        </p:nvSpPr>
        <p:spPr/>
        <p:txBody>
          <a:bodyPr/>
          <a:lstStyle/>
          <a:p>
            <a:fld id="{2066355A-084C-D24E-9AD2-7E4FC41EA627}" type="slidenum">
              <a:rPr lang="en-US" smtClean="0"/>
              <a:pPr/>
              <a:t>55</a:t>
            </a:fld>
            <a:endParaRPr lang="en-US" dirty="0"/>
          </a:p>
        </p:txBody>
      </p:sp>
    </p:spTree>
    <p:extLst>
      <p:ext uri="{BB962C8B-B14F-4D97-AF65-F5344CB8AC3E}">
        <p14:creationId xmlns:p14="http://schemas.microsoft.com/office/powerpoint/2010/main" val="316734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01BA4C-E657-3543-948B-DF39E6EBA2C6}"/>
              </a:ext>
            </a:extLst>
          </p:cNvPr>
          <p:cNvSpPr>
            <a:spLocks noGrp="1"/>
          </p:cNvSpPr>
          <p:nvPr>
            <p:ph idx="1"/>
          </p:nvPr>
        </p:nvSpPr>
        <p:spPr/>
        <p:txBody>
          <a:bodyPr/>
          <a:lstStyle/>
          <a:p>
            <a:r>
              <a:rPr lang="en-US" b="1" dirty="0"/>
              <a:t>You need to provide shared Linux resources to Windows users. Which service can you set up on your Linux system to accomplish this?</a:t>
            </a:r>
          </a:p>
          <a:p>
            <a:endParaRPr lang="en-US" b="1" dirty="0"/>
          </a:p>
          <a:p>
            <a:r>
              <a:rPr lang="en-US" b="1" dirty="0"/>
              <a:t>ANSWER:</a:t>
            </a:r>
          </a:p>
          <a:p>
            <a:pPr lvl="1"/>
            <a:r>
              <a:rPr lang="en-US" dirty="0"/>
              <a:t>You can set up Samba to create Windows-type directory shares.</a:t>
            </a:r>
          </a:p>
          <a:p>
            <a:endParaRPr lang="en-US" dirty="0"/>
          </a:p>
        </p:txBody>
      </p:sp>
      <p:sp>
        <p:nvSpPr>
          <p:cNvPr id="3" name="Title 2">
            <a:extLst>
              <a:ext uri="{FF2B5EF4-FFF2-40B4-BE49-F238E27FC236}">
                <a16:creationId xmlns:a16="http://schemas.microsoft.com/office/drawing/2014/main" id="{5E8BAE9E-14F5-9E47-8727-ADD158FDB677}"/>
              </a:ext>
            </a:extLst>
          </p:cNvPr>
          <p:cNvSpPr>
            <a:spLocks noGrp="1"/>
          </p:cNvSpPr>
          <p:nvPr>
            <p:ph type="title"/>
          </p:nvPr>
        </p:nvSpPr>
        <p:spPr/>
        <p:txBody>
          <a:bodyPr/>
          <a:lstStyle/>
          <a:p>
            <a:r>
              <a:rPr lang="en-US" dirty="0"/>
              <a:t>Activity 10-2: Identifying Linux Server Roles</a:t>
            </a:r>
          </a:p>
        </p:txBody>
      </p:sp>
      <p:sp>
        <p:nvSpPr>
          <p:cNvPr id="4" name="Slide Number Placeholder 3">
            <a:extLst>
              <a:ext uri="{FF2B5EF4-FFF2-40B4-BE49-F238E27FC236}">
                <a16:creationId xmlns:a16="http://schemas.microsoft.com/office/drawing/2014/main" id="{8A9B3EED-3387-754F-909B-B5BEE060B295}"/>
              </a:ext>
            </a:extLst>
          </p:cNvPr>
          <p:cNvSpPr>
            <a:spLocks noGrp="1"/>
          </p:cNvSpPr>
          <p:nvPr>
            <p:ph type="sldNum" sz="quarter" idx="4"/>
          </p:nvPr>
        </p:nvSpPr>
        <p:spPr/>
        <p:txBody>
          <a:bodyPr/>
          <a:lstStyle/>
          <a:p>
            <a:fld id="{2066355A-084C-D24E-9AD2-7E4FC41EA627}" type="slidenum">
              <a:rPr lang="en-US" smtClean="0"/>
              <a:pPr/>
              <a:t>56</a:t>
            </a:fld>
            <a:endParaRPr lang="en-US" dirty="0"/>
          </a:p>
        </p:txBody>
      </p:sp>
    </p:spTree>
    <p:extLst>
      <p:ext uri="{BB962C8B-B14F-4D97-AF65-F5344CB8AC3E}">
        <p14:creationId xmlns:p14="http://schemas.microsoft.com/office/powerpoint/2010/main" val="344759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01BA4C-E657-3543-948B-DF39E6EBA2C6}"/>
              </a:ext>
            </a:extLst>
          </p:cNvPr>
          <p:cNvSpPr>
            <a:spLocks noGrp="1"/>
          </p:cNvSpPr>
          <p:nvPr>
            <p:ph idx="1"/>
          </p:nvPr>
        </p:nvSpPr>
        <p:spPr/>
        <p:txBody>
          <a:bodyPr/>
          <a:lstStyle/>
          <a:p>
            <a:r>
              <a:rPr lang="en-US" b="1" dirty="0"/>
              <a:t>Email is an essential network service. Which programs might you select for setting up email services on your Linux server?</a:t>
            </a:r>
          </a:p>
          <a:p>
            <a:endParaRPr lang="en-US" b="1" dirty="0"/>
          </a:p>
          <a:p>
            <a:r>
              <a:rPr lang="en-US" b="1" dirty="0"/>
              <a:t>ANSWER:</a:t>
            </a:r>
          </a:p>
          <a:p>
            <a:pPr lvl="1"/>
            <a:r>
              <a:rPr lang="en-US" dirty="0" err="1"/>
              <a:t>Sendmail</a:t>
            </a:r>
            <a:r>
              <a:rPr lang="en-US" dirty="0"/>
              <a:t> or Postfix are common Linux email services.</a:t>
            </a:r>
          </a:p>
          <a:p>
            <a:endParaRPr lang="en-US" dirty="0"/>
          </a:p>
        </p:txBody>
      </p:sp>
      <p:sp>
        <p:nvSpPr>
          <p:cNvPr id="3" name="Title 2">
            <a:extLst>
              <a:ext uri="{FF2B5EF4-FFF2-40B4-BE49-F238E27FC236}">
                <a16:creationId xmlns:a16="http://schemas.microsoft.com/office/drawing/2014/main" id="{5E8BAE9E-14F5-9E47-8727-ADD158FDB677}"/>
              </a:ext>
            </a:extLst>
          </p:cNvPr>
          <p:cNvSpPr>
            <a:spLocks noGrp="1"/>
          </p:cNvSpPr>
          <p:nvPr>
            <p:ph type="title"/>
          </p:nvPr>
        </p:nvSpPr>
        <p:spPr/>
        <p:txBody>
          <a:bodyPr/>
          <a:lstStyle/>
          <a:p>
            <a:r>
              <a:rPr lang="en-US" dirty="0"/>
              <a:t>Activity 10-2: Identifying Linux Server Roles</a:t>
            </a:r>
          </a:p>
        </p:txBody>
      </p:sp>
      <p:sp>
        <p:nvSpPr>
          <p:cNvPr id="4" name="Slide Number Placeholder 3">
            <a:extLst>
              <a:ext uri="{FF2B5EF4-FFF2-40B4-BE49-F238E27FC236}">
                <a16:creationId xmlns:a16="http://schemas.microsoft.com/office/drawing/2014/main" id="{8A9B3EED-3387-754F-909B-B5BEE060B295}"/>
              </a:ext>
            </a:extLst>
          </p:cNvPr>
          <p:cNvSpPr>
            <a:spLocks noGrp="1"/>
          </p:cNvSpPr>
          <p:nvPr>
            <p:ph type="sldNum" sz="quarter" idx="4"/>
          </p:nvPr>
        </p:nvSpPr>
        <p:spPr/>
        <p:txBody>
          <a:bodyPr/>
          <a:lstStyle/>
          <a:p>
            <a:fld id="{2066355A-084C-D24E-9AD2-7E4FC41EA627}" type="slidenum">
              <a:rPr lang="en-US" smtClean="0"/>
              <a:pPr/>
              <a:t>57</a:t>
            </a:fld>
            <a:endParaRPr lang="en-US" dirty="0"/>
          </a:p>
        </p:txBody>
      </p:sp>
    </p:spTree>
    <p:extLst>
      <p:ext uri="{BB962C8B-B14F-4D97-AF65-F5344CB8AC3E}">
        <p14:creationId xmlns:p14="http://schemas.microsoft.com/office/powerpoint/2010/main" val="316702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01BA4C-E657-3543-948B-DF39E6EBA2C6}"/>
              </a:ext>
            </a:extLst>
          </p:cNvPr>
          <p:cNvSpPr>
            <a:spLocks noGrp="1"/>
          </p:cNvSpPr>
          <p:nvPr>
            <p:ph idx="1"/>
          </p:nvPr>
        </p:nvSpPr>
        <p:spPr/>
        <p:txBody>
          <a:bodyPr/>
          <a:lstStyle/>
          <a:p>
            <a:r>
              <a:rPr lang="en-US" b="1" dirty="0"/>
              <a:t>Mobile devices have created a mobile workforce. Your users need to be able to connect to the corporate network to access shares, printers, and other internal tools. Which service can you set up to enable secure connectivity for your mobile users?</a:t>
            </a:r>
          </a:p>
          <a:p>
            <a:endParaRPr lang="en-US" b="1" dirty="0"/>
          </a:p>
          <a:p>
            <a:r>
              <a:rPr lang="en-US" b="1" dirty="0"/>
              <a:t>ANSWER:</a:t>
            </a:r>
          </a:p>
          <a:p>
            <a:pPr lvl="1"/>
            <a:r>
              <a:rPr lang="en-US" dirty="0"/>
              <a:t>A virtual private network (VPN) service works well because it encrypts all data between the user's device and the corporate network.</a:t>
            </a:r>
          </a:p>
          <a:p>
            <a:endParaRPr lang="en-US" dirty="0"/>
          </a:p>
        </p:txBody>
      </p:sp>
      <p:sp>
        <p:nvSpPr>
          <p:cNvPr id="3" name="Title 2">
            <a:extLst>
              <a:ext uri="{FF2B5EF4-FFF2-40B4-BE49-F238E27FC236}">
                <a16:creationId xmlns:a16="http://schemas.microsoft.com/office/drawing/2014/main" id="{5E8BAE9E-14F5-9E47-8727-ADD158FDB677}"/>
              </a:ext>
            </a:extLst>
          </p:cNvPr>
          <p:cNvSpPr>
            <a:spLocks noGrp="1"/>
          </p:cNvSpPr>
          <p:nvPr>
            <p:ph type="title"/>
          </p:nvPr>
        </p:nvSpPr>
        <p:spPr/>
        <p:txBody>
          <a:bodyPr/>
          <a:lstStyle/>
          <a:p>
            <a:r>
              <a:rPr lang="en-US" dirty="0"/>
              <a:t>Activity 10-2: Identifying Linux Server Roles</a:t>
            </a:r>
          </a:p>
        </p:txBody>
      </p:sp>
      <p:sp>
        <p:nvSpPr>
          <p:cNvPr id="4" name="Slide Number Placeholder 3">
            <a:extLst>
              <a:ext uri="{FF2B5EF4-FFF2-40B4-BE49-F238E27FC236}">
                <a16:creationId xmlns:a16="http://schemas.microsoft.com/office/drawing/2014/main" id="{8A9B3EED-3387-754F-909B-B5BEE060B295}"/>
              </a:ext>
            </a:extLst>
          </p:cNvPr>
          <p:cNvSpPr>
            <a:spLocks noGrp="1"/>
          </p:cNvSpPr>
          <p:nvPr>
            <p:ph type="sldNum" sz="quarter" idx="4"/>
          </p:nvPr>
        </p:nvSpPr>
        <p:spPr/>
        <p:txBody>
          <a:bodyPr/>
          <a:lstStyle/>
          <a:p>
            <a:fld id="{2066355A-084C-D24E-9AD2-7E4FC41EA627}" type="slidenum">
              <a:rPr lang="en-US" smtClean="0"/>
              <a:pPr/>
              <a:t>58</a:t>
            </a:fld>
            <a:endParaRPr lang="en-US" dirty="0"/>
          </a:p>
        </p:txBody>
      </p:sp>
    </p:spTree>
    <p:extLst>
      <p:ext uri="{BB962C8B-B14F-4D97-AF65-F5344CB8AC3E}">
        <p14:creationId xmlns:p14="http://schemas.microsoft.com/office/powerpoint/2010/main" val="221514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01BA4C-E657-3543-948B-DF39E6EBA2C6}"/>
              </a:ext>
            </a:extLst>
          </p:cNvPr>
          <p:cNvSpPr>
            <a:spLocks noGrp="1"/>
          </p:cNvSpPr>
          <p:nvPr>
            <p:ph idx="1"/>
          </p:nvPr>
        </p:nvSpPr>
        <p:spPr/>
        <p:txBody>
          <a:bodyPr/>
          <a:lstStyle/>
          <a:p>
            <a:r>
              <a:rPr lang="en-US" b="1" dirty="0"/>
              <a:t>Rose Stanley, a graphic designer at </a:t>
            </a:r>
            <a:r>
              <a:rPr lang="en-US" b="1" dirty="0" err="1"/>
              <a:t>Develetech</a:t>
            </a:r>
            <a:r>
              <a:rPr lang="en-US" b="1" dirty="0"/>
              <a:t>, has asked for your help. She regularly transfers many very large image files. She wants an efficient way of doing this over the network. What network service do you recommend?</a:t>
            </a:r>
          </a:p>
          <a:p>
            <a:endParaRPr lang="en-US" b="1" dirty="0"/>
          </a:p>
          <a:p>
            <a:r>
              <a:rPr lang="en-US" b="1" dirty="0"/>
              <a:t>ANSWER:</a:t>
            </a:r>
          </a:p>
          <a:p>
            <a:pPr lvl="1"/>
            <a:r>
              <a:rPr lang="en-US" dirty="0"/>
              <a:t>Answers may vary, but FTP is a good choice because it is designed for simple file transferring within a client/server architecture.</a:t>
            </a:r>
          </a:p>
        </p:txBody>
      </p:sp>
      <p:sp>
        <p:nvSpPr>
          <p:cNvPr id="3" name="Title 2">
            <a:extLst>
              <a:ext uri="{FF2B5EF4-FFF2-40B4-BE49-F238E27FC236}">
                <a16:creationId xmlns:a16="http://schemas.microsoft.com/office/drawing/2014/main" id="{5E8BAE9E-14F5-9E47-8727-ADD158FDB677}"/>
              </a:ext>
            </a:extLst>
          </p:cNvPr>
          <p:cNvSpPr>
            <a:spLocks noGrp="1"/>
          </p:cNvSpPr>
          <p:nvPr>
            <p:ph type="title"/>
          </p:nvPr>
        </p:nvSpPr>
        <p:spPr/>
        <p:txBody>
          <a:bodyPr/>
          <a:lstStyle/>
          <a:p>
            <a:r>
              <a:rPr lang="en-US" dirty="0"/>
              <a:t>Activity 10-2: Identifying Linux Server Roles</a:t>
            </a:r>
          </a:p>
        </p:txBody>
      </p:sp>
      <p:sp>
        <p:nvSpPr>
          <p:cNvPr id="4" name="Slide Number Placeholder 3">
            <a:extLst>
              <a:ext uri="{FF2B5EF4-FFF2-40B4-BE49-F238E27FC236}">
                <a16:creationId xmlns:a16="http://schemas.microsoft.com/office/drawing/2014/main" id="{8A9B3EED-3387-754F-909B-B5BEE060B295}"/>
              </a:ext>
            </a:extLst>
          </p:cNvPr>
          <p:cNvSpPr>
            <a:spLocks noGrp="1"/>
          </p:cNvSpPr>
          <p:nvPr>
            <p:ph type="sldNum" sz="quarter" idx="4"/>
          </p:nvPr>
        </p:nvSpPr>
        <p:spPr/>
        <p:txBody>
          <a:bodyPr/>
          <a:lstStyle/>
          <a:p>
            <a:fld id="{2066355A-084C-D24E-9AD2-7E4FC41EA627}" type="slidenum">
              <a:rPr lang="en-US" smtClean="0"/>
              <a:pPr/>
              <a:t>59</a:t>
            </a:fld>
            <a:endParaRPr lang="en-US" dirty="0"/>
          </a:p>
        </p:txBody>
      </p:sp>
    </p:spTree>
    <p:extLst>
      <p:ext uri="{BB962C8B-B14F-4D97-AF65-F5344CB8AC3E}">
        <p14:creationId xmlns:p14="http://schemas.microsoft.com/office/powerpoint/2010/main" val="334766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09043-331E-4CFE-A362-A6A651C91937}"/>
              </a:ext>
            </a:extLst>
          </p:cNvPr>
          <p:cNvSpPr>
            <a:spLocks noGrp="1"/>
          </p:cNvSpPr>
          <p:nvPr>
            <p:ph type="title"/>
          </p:nvPr>
        </p:nvSpPr>
        <p:spPr/>
        <p:txBody>
          <a:bodyPr/>
          <a:lstStyle/>
          <a:p>
            <a:r>
              <a:rPr lang="en-US" dirty="0"/>
              <a:t>TCP/IP Layers (Slide 1 of 2)</a:t>
            </a:r>
          </a:p>
        </p:txBody>
      </p:sp>
      <p:sp>
        <p:nvSpPr>
          <p:cNvPr id="3" name="Slide Number Placeholder 2">
            <a:extLst>
              <a:ext uri="{FF2B5EF4-FFF2-40B4-BE49-F238E27FC236}">
                <a16:creationId xmlns:a16="http://schemas.microsoft.com/office/drawing/2014/main" id="{CBAE611E-871A-4F7C-B83B-569F0972E369}"/>
              </a:ext>
            </a:extLst>
          </p:cNvPr>
          <p:cNvSpPr>
            <a:spLocks noGrp="1"/>
          </p:cNvSpPr>
          <p:nvPr>
            <p:ph type="sldNum" sz="quarter" idx="4"/>
          </p:nvPr>
        </p:nvSpPr>
        <p:spPr/>
        <p:txBody>
          <a:bodyPr/>
          <a:lstStyle/>
          <a:p>
            <a:fld id="{2066355A-084C-D24E-9AD2-7E4FC41EA627}" type="slidenum">
              <a:rPr lang="en-US" smtClean="0"/>
              <a:pPr/>
              <a:t>6</a:t>
            </a:fld>
            <a:endParaRPr lang="en-US" dirty="0"/>
          </a:p>
        </p:txBody>
      </p:sp>
      <p:sp>
        <p:nvSpPr>
          <p:cNvPr id="4" name="Content Placeholder 3">
            <a:extLst>
              <a:ext uri="{FF2B5EF4-FFF2-40B4-BE49-F238E27FC236}">
                <a16:creationId xmlns:a16="http://schemas.microsoft.com/office/drawing/2014/main" id="{CBE84466-6100-455D-8AE5-C34312FA6550}"/>
              </a:ext>
            </a:extLst>
          </p:cNvPr>
          <p:cNvSpPr>
            <a:spLocks noGrp="1"/>
          </p:cNvSpPr>
          <p:nvPr>
            <p:ph idx="1"/>
          </p:nvPr>
        </p:nvSpPr>
        <p:spPr/>
        <p:txBody>
          <a:bodyPr/>
          <a:lstStyle/>
          <a:p>
            <a:r>
              <a:rPr lang="en-US" dirty="0"/>
              <a:t>4 TCP/IP layers satisfy 7 OSI layers.</a:t>
            </a:r>
          </a:p>
          <a:p>
            <a:r>
              <a:rPr lang="en-US" dirty="0"/>
              <a:t>TCP/IP used by Linux and other major OSes.</a:t>
            </a:r>
          </a:p>
          <a:p>
            <a:r>
              <a:rPr lang="en-US" dirty="0"/>
              <a:t>You need to understand suite and layers.</a:t>
            </a:r>
          </a:p>
          <a:p>
            <a:pPr lvl="1"/>
            <a:r>
              <a:rPr lang="en-US" dirty="0"/>
              <a:t>Can aid in troubleshooting.</a:t>
            </a:r>
          </a:p>
        </p:txBody>
      </p:sp>
    </p:spTree>
    <p:extLst>
      <p:ext uri="{BB962C8B-B14F-4D97-AF65-F5344CB8AC3E}">
        <p14:creationId xmlns:p14="http://schemas.microsoft.com/office/powerpoint/2010/main" val="11628303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01BA4C-E657-3543-948B-DF39E6EBA2C6}"/>
              </a:ext>
            </a:extLst>
          </p:cNvPr>
          <p:cNvSpPr>
            <a:spLocks noGrp="1"/>
          </p:cNvSpPr>
          <p:nvPr>
            <p:ph idx="1"/>
          </p:nvPr>
        </p:nvSpPr>
        <p:spPr/>
        <p:txBody>
          <a:bodyPr/>
          <a:lstStyle/>
          <a:p>
            <a:r>
              <a:rPr lang="en-US" b="1" dirty="0"/>
              <a:t>Chris Mason, a sales executive at </a:t>
            </a:r>
            <a:r>
              <a:rPr lang="en-US" b="1" dirty="0" err="1"/>
              <a:t>Develetech</a:t>
            </a:r>
            <a:r>
              <a:rPr lang="en-US" b="1" dirty="0"/>
              <a:t>, has been told to connect to a particular server to access resources. He has asked you for help because the instructions indicate he should connect by IP address. He cannot easily remember the IP address and has asked you if there is an easier way to connect to the server. What service can you use to make the connection easier for Chris?</a:t>
            </a:r>
          </a:p>
          <a:p>
            <a:endParaRPr lang="en-US" b="1" dirty="0"/>
          </a:p>
          <a:p>
            <a:r>
              <a:rPr lang="en-US" b="1" dirty="0"/>
              <a:t>ANSWER:</a:t>
            </a:r>
          </a:p>
          <a:p>
            <a:pPr lvl="1"/>
            <a:r>
              <a:rPr lang="en-US" dirty="0"/>
              <a:t>Answers may vary, but DNS is a good choice because it centralizes and streamlines the name resolution process.</a:t>
            </a:r>
          </a:p>
          <a:p>
            <a:endParaRPr lang="en-US" dirty="0"/>
          </a:p>
        </p:txBody>
      </p:sp>
      <p:sp>
        <p:nvSpPr>
          <p:cNvPr id="3" name="Title 2">
            <a:extLst>
              <a:ext uri="{FF2B5EF4-FFF2-40B4-BE49-F238E27FC236}">
                <a16:creationId xmlns:a16="http://schemas.microsoft.com/office/drawing/2014/main" id="{5E8BAE9E-14F5-9E47-8727-ADD158FDB677}"/>
              </a:ext>
            </a:extLst>
          </p:cNvPr>
          <p:cNvSpPr>
            <a:spLocks noGrp="1"/>
          </p:cNvSpPr>
          <p:nvPr>
            <p:ph type="title"/>
          </p:nvPr>
        </p:nvSpPr>
        <p:spPr/>
        <p:txBody>
          <a:bodyPr/>
          <a:lstStyle/>
          <a:p>
            <a:r>
              <a:rPr lang="en-US" dirty="0"/>
              <a:t>Activity 10-2: Identifying Linux Server Roles</a:t>
            </a:r>
          </a:p>
        </p:txBody>
      </p:sp>
      <p:sp>
        <p:nvSpPr>
          <p:cNvPr id="4" name="Slide Number Placeholder 3">
            <a:extLst>
              <a:ext uri="{FF2B5EF4-FFF2-40B4-BE49-F238E27FC236}">
                <a16:creationId xmlns:a16="http://schemas.microsoft.com/office/drawing/2014/main" id="{8A9B3EED-3387-754F-909B-B5BEE060B295}"/>
              </a:ext>
            </a:extLst>
          </p:cNvPr>
          <p:cNvSpPr>
            <a:spLocks noGrp="1"/>
          </p:cNvSpPr>
          <p:nvPr>
            <p:ph type="sldNum" sz="quarter" idx="4"/>
          </p:nvPr>
        </p:nvSpPr>
        <p:spPr/>
        <p:txBody>
          <a:bodyPr/>
          <a:lstStyle/>
          <a:p>
            <a:fld id="{2066355A-084C-D24E-9AD2-7E4FC41EA627}" type="slidenum">
              <a:rPr lang="en-US" smtClean="0"/>
              <a:pPr/>
              <a:t>60</a:t>
            </a:fld>
            <a:endParaRPr lang="en-US" dirty="0"/>
          </a:p>
        </p:txBody>
      </p:sp>
    </p:spTree>
    <p:extLst>
      <p:ext uri="{BB962C8B-B14F-4D97-AF65-F5344CB8AC3E}">
        <p14:creationId xmlns:p14="http://schemas.microsoft.com/office/powerpoint/2010/main" val="14296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01BA4C-E657-3543-948B-DF39E6EBA2C6}"/>
              </a:ext>
            </a:extLst>
          </p:cNvPr>
          <p:cNvSpPr>
            <a:spLocks noGrp="1"/>
          </p:cNvSpPr>
          <p:nvPr>
            <p:ph idx="1"/>
          </p:nvPr>
        </p:nvSpPr>
        <p:spPr/>
        <p:txBody>
          <a:bodyPr/>
          <a:lstStyle/>
          <a:p>
            <a:r>
              <a:rPr lang="en-US" b="1" dirty="0" err="1"/>
              <a:t>Develetech</a:t>
            </a:r>
            <a:r>
              <a:rPr lang="en-US" b="1" dirty="0"/>
              <a:t> employees have contacted the help desk because they cannot connect to a particular server. Part of your investigation indicates the server has been configured with a dynamic IP address. How could this contribute to the problem and what steps should be taken to address it?</a:t>
            </a:r>
          </a:p>
          <a:p>
            <a:endParaRPr lang="en-US" b="1" dirty="0"/>
          </a:p>
          <a:p>
            <a:r>
              <a:rPr lang="en-US" b="1" dirty="0"/>
              <a:t>ANSWER:</a:t>
            </a:r>
          </a:p>
          <a:p>
            <a:pPr lvl="1"/>
            <a:r>
              <a:rPr lang="en-US" dirty="0"/>
              <a:t>Dynamic IPs could change, meaning the server's identity on the network has changed, keeping users from connecting to it. A solution is to use a static IP address configuration.</a:t>
            </a:r>
          </a:p>
          <a:p>
            <a:endParaRPr lang="en-US" dirty="0"/>
          </a:p>
        </p:txBody>
      </p:sp>
      <p:sp>
        <p:nvSpPr>
          <p:cNvPr id="3" name="Title 2">
            <a:extLst>
              <a:ext uri="{FF2B5EF4-FFF2-40B4-BE49-F238E27FC236}">
                <a16:creationId xmlns:a16="http://schemas.microsoft.com/office/drawing/2014/main" id="{5E8BAE9E-14F5-9E47-8727-ADD158FDB677}"/>
              </a:ext>
            </a:extLst>
          </p:cNvPr>
          <p:cNvSpPr>
            <a:spLocks noGrp="1"/>
          </p:cNvSpPr>
          <p:nvPr>
            <p:ph type="title"/>
          </p:nvPr>
        </p:nvSpPr>
        <p:spPr/>
        <p:txBody>
          <a:bodyPr/>
          <a:lstStyle/>
          <a:p>
            <a:r>
              <a:rPr lang="en-US" dirty="0"/>
              <a:t>Activity 10-2: Identifying Linux Server Roles</a:t>
            </a:r>
          </a:p>
        </p:txBody>
      </p:sp>
      <p:sp>
        <p:nvSpPr>
          <p:cNvPr id="4" name="Slide Number Placeholder 3">
            <a:extLst>
              <a:ext uri="{FF2B5EF4-FFF2-40B4-BE49-F238E27FC236}">
                <a16:creationId xmlns:a16="http://schemas.microsoft.com/office/drawing/2014/main" id="{8A9B3EED-3387-754F-909B-B5BEE060B295}"/>
              </a:ext>
            </a:extLst>
          </p:cNvPr>
          <p:cNvSpPr>
            <a:spLocks noGrp="1"/>
          </p:cNvSpPr>
          <p:nvPr>
            <p:ph type="sldNum" sz="quarter" idx="4"/>
          </p:nvPr>
        </p:nvSpPr>
        <p:spPr/>
        <p:txBody>
          <a:bodyPr/>
          <a:lstStyle/>
          <a:p>
            <a:fld id="{2066355A-084C-D24E-9AD2-7E4FC41EA627}" type="slidenum">
              <a:rPr lang="en-US" smtClean="0"/>
              <a:pPr/>
              <a:t>61</a:t>
            </a:fld>
            <a:endParaRPr lang="en-US" dirty="0"/>
          </a:p>
        </p:txBody>
      </p:sp>
    </p:spTree>
    <p:extLst>
      <p:ext uri="{BB962C8B-B14F-4D97-AF65-F5344CB8AC3E}">
        <p14:creationId xmlns:p14="http://schemas.microsoft.com/office/powerpoint/2010/main" val="15729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01BA4C-E657-3543-948B-DF39E6EBA2C6}"/>
              </a:ext>
            </a:extLst>
          </p:cNvPr>
          <p:cNvSpPr>
            <a:spLocks noGrp="1"/>
          </p:cNvSpPr>
          <p:nvPr>
            <p:ph idx="1"/>
          </p:nvPr>
        </p:nvSpPr>
        <p:spPr/>
        <p:txBody>
          <a:bodyPr/>
          <a:lstStyle/>
          <a:p>
            <a:r>
              <a:rPr lang="en-US" b="1" dirty="0" err="1"/>
              <a:t>Develetech's</a:t>
            </a:r>
            <a:r>
              <a:rPr lang="en-US" b="1" dirty="0"/>
              <a:t> security team requires that log files be archived for future reference and audits. Since you are responsible for several Linux servers, how can you make this process more efficient?</a:t>
            </a:r>
          </a:p>
          <a:p>
            <a:endParaRPr lang="en-US" b="1" dirty="0"/>
          </a:p>
          <a:p>
            <a:r>
              <a:rPr lang="en-US" b="1" dirty="0"/>
              <a:t>ANSWER:</a:t>
            </a:r>
          </a:p>
          <a:p>
            <a:pPr lvl="1"/>
            <a:r>
              <a:rPr lang="en-US" dirty="0"/>
              <a:t>Answers may vary, but you can centralize the log files on a single Linux server.</a:t>
            </a:r>
          </a:p>
          <a:p>
            <a:endParaRPr lang="en-US" dirty="0"/>
          </a:p>
        </p:txBody>
      </p:sp>
      <p:sp>
        <p:nvSpPr>
          <p:cNvPr id="3" name="Title 2">
            <a:extLst>
              <a:ext uri="{FF2B5EF4-FFF2-40B4-BE49-F238E27FC236}">
                <a16:creationId xmlns:a16="http://schemas.microsoft.com/office/drawing/2014/main" id="{5E8BAE9E-14F5-9E47-8727-ADD158FDB677}"/>
              </a:ext>
            </a:extLst>
          </p:cNvPr>
          <p:cNvSpPr>
            <a:spLocks noGrp="1"/>
          </p:cNvSpPr>
          <p:nvPr>
            <p:ph type="title"/>
          </p:nvPr>
        </p:nvSpPr>
        <p:spPr/>
        <p:txBody>
          <a:bodyPr/>
          <a:lstStyle/>
          <a:p>
            <a:r>
              <a:rPr lang="en-US" dirty="0"/>
              <a:t>Activity 10-2: Identifying Linux Server Roles</a:t>
            </a:r>
          </a:p>
        </p:txBody>
      </p:sp>
      <p:sp>
        <p:nvSpPr>
          <p:cNvPr id="4" name="Slide Number Placeholder 3">
            <a:extLst>
              <a:ext uri="{FF2B5EF4-FFF2-40B4-BE49-F238E27FC236}">
                <a16:creationId xmlns:a16="http://schemas.microsoft.com/office/drawing/2014/main" id="{8A9B3EED-3387-754F-909B-B5BEE060B295}"/>
              </a:ext>
            </a:extLst>
          </p:cNvPr>
          <p:cNvSpPr>
            <a:spLocks noGrp="1"/>
          </p:cNvSpPr>
          <p:nvPr>
            <p:ph type="sldNum" sz="quarter" idx="4"/>
          </p:nvPr>
        </p:nvSpPr>
        <p:spPr/>
        <p:txBody>
          <a:bodyPr/>
          <a:lstStyle/>
          <a:p>
            <a:fld id="{2066355A-084C-D24E-9AD2-7E4FC41EA627}" type="slidenum">
              <a:rPr lang="en-US" smtClean="0"/>
              <a:pPr/>
              <a:t>62</a:t>
            </a:fld>
            <a:endParaRPr lang="en-US" dirty="0"/>
          </a:p>
        </p:txBody>
      </p:sp>
    </p:spTree>
    <p:extLst>
      <p:ext uri="{BB962C8B-B14F-4D97-AF65-F5344CB8AC3E}">
        <p14:creationId xmlns:p14="http://schemas.microsoft.com/office/powerpoint/2010/main" val="97473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01BA4C-E657-3543-948B-DF39E6EBA2C6}"/>
              </a:ext>
            </a:extLst>
          </p:cNvPr>
          <p:cNvSpPr>
            <a:spLocks noGrp="1"/>
          </p:cNvSpPr>
          <p:nvPr>
            <p:ph idx="1"/>
          </p:nvPr>
        </p:nvSpPr>
        <p:spPr/>
        <p:txBody>
          <a:bodyPr/>
          <a:lstStyle/>
          <a:p>
            <a:r>
              <a:rPr lang="en-US" b="1" dirty="0"/>
              <a:t>One of the developers at </a:t>
            </a:r>
            <a:r>
              <a:rPr lang="en-US" b="1" dirty="0" err="1"/>
              <a:t>Develetech</a:t>
            </a:r>
            <a:r>
              <a:rPr lang="en-US" b="1" dirty="0"/>
              <a:t> has asked for your help. She needs a Linux test environment to verify her application functions as designed. She would like to manage it herself and be able to revert it back to its original configuration after each test. What solution can you suggest?</a:t>
            </a:r>
          </a:p>
          <a:p>
            <a:endParaRPr lang="en-US" b="1" dirty="0"/>
          </a:p>
          <a:p>
            <a:r>
              <a:rPr lang="en-US" b="1" dirty="0"/>
              <a:t>ANSWER:</a:t>
            </a:r>
          </a:p>
          <a:p>
            <a:pPr lvl="1"/>
            <a:r>
              <a:rPr lang="en-US" dirty="0"/>
              <a:t>Answers may vary, but creating a virtual machine on a platform like KVM is a good choice because it is native to the Linux kernel.</a:t>
            </a:r>
          </a:p>
        </p:txBody>
      </p:sp>
      <p:sp>
        <p:nvSpPr>
          <p:cNvPr id="3" name="Title 2">
            <a:extLst>
              <a:ext uri="{FF2B5EF4-FFF2-40B4-BE49-F238E27FC236}">
                <a16:creationId xmlns:a16="http://schemas.microsoft.com/office/drawing/2014/main" id="{5E8BAE9E-14F5-9E47-8727-ADD158FDB677}"/>
              </a:ext>
            </a:extLst>
          </p:cNvPr>
          <p:cNvSpPr>
            <a:spLocks noGrp="1"/>
          </p:cNvSpPr>
          <p:nvPr>
            <p:ph type="title"/>
          </p:nvPr>
        </p:nvSpPr>
        <p:spPr/>
        <p:txBody>
          <a:bodyPr/>
          <a:lstStyle/>
          <a:p>
            <a:r>
              <a:rPr lang="en-US" dirty="0"/>
              <a:t>Activity 10-2: Identifying Linux Server Roles</a:t>
            </a:r>
          </a:p>
        </p:txBody>
      </p:sp>
      <p:sp>
        <p:nvSpPr>
          <p:cNvPr id="4" name="Slide Number Placeholder 3">
            <a:extLst>
              <a:ext uri="{FF2B5EF4-FFF2-40B4-BE49-F238E27FC236}">
                <a16:creationId xmlns:a16="http://schemas.microsoft.com/office/drawing/2014/main" id="{8A9B3EED-3387-754F-909B-B5BEE060B295}"/>
              </a:ext>
            </a:extLst>
          </p:cNvPr>
          <p:cNvSpPr>
            <a:spLocks noGrp="1"/>
          </p:cNvSpPr>
          <p:nvPr>
            <p:ph type="sldNum" sz="quarter" idx="4"/>
          </p:nvPr>
        </p:nvSpPr>
        <p:spPr/>
        <p:txBody>
          <a:bodyPr/>
          <a:lstStyle/>
          <a:p>
            <a:fld id="{2066355A-084C-D24E-9AD2-7E4FC41EA627}" type="slidenum">
              <a:rPr lang="en-US" smtClean="0"/>
              <a:pPr/>
              <a:t>63</a:t>
            </a:fld>
            <a:endParaRPr lang="en-US" dirty="0"/>
          </a:p>
        </p:txBody>
      </p:sp>
    </p:spTree>
    <p:extLst>
      <p:ext uri="{BB962C8B-B14F-4D97-AF65-F5344CB8AC3E}">
        <p14:creationId xmlns:p14="http://schemas.microsoft.com/office/powerpoint/2010/main" val="379753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35C6-20AF-744E-9A1C-E6DFDA7FF27D}"/>
              </a:ext>
            </a:extLst>
          </p:cNvPr>
          <p:cNvSpPr>
            <a:spLocks noGrp="1"/>
          </p:cNvSpPr>
          <p:nvPr>
            <p:ph type="title"/>
          </p:nvPr>
        </p:nvSpPr>
        <p:spPr/>
        <p:txBody>
          <a:bodyPr/>
          <a:lstStyle/>
          <a:p>
            <a:r>
              <a:rPr lang="en-US" dirty="0"/>
              <a:t>Topic C: Connect to a Network</a:t>
            </a:r>
          </a:p>
        </p:txBody>
      </p:sp>
      <p:sp>
        <p:nvSpPr>
          <p:cNvPr id="3" name="Slide Number Placeholder 2">
            <a:extLst>
              <a:ext uri="{FF2B5EF4-FFF2-40B4-BE49-F238E27FC236}">
                <a16:creationId xmlns:a16="http://schemas.microsoft.com/office/drawing/2014/main" id="{A52FF81A-221A-644D-83F5-C1FC9A9C97A2}"/>
              </a:ext>
            </a:extLst>
          </p:cNvPr>
          <p:cNvSpPr>
            <a:spLocks noGrp="1"/>
          </p:cNvSpPr>
          <p:nvPr>
            <p:ph type="sldNum" sz="quarter" idx="4"/>
          </p:nvPr>
        </p:nvSpPr>
        <p:spPr/>
        <p:txBody>
          <a:bodyPr/>
          <a:lstStyle/>
          <a:p>
            <a:fld id="{2066355A-084C-D24E-9AD2-7E4FC41EA627}" type="slidenum">
              <a:rPr lang="en-US" smtClean="0"/>
              <a:pPr/>
              <a:t>64</a:t>
            </a:fld>
            <a:endParaRPr lang="en-US" dirty="0"/>
          </a:p>
        </p:txBody>
      </p:sp>
      <p:sp>
        <p:nvSpPr>
          <p:cNvPr id="4" name="Content Placeholder 3">
            <a:extLst>
              <a:ext uri="{FF2B5EF4-FFF2-40B4-BE49-F238E27FC236}">
                <a16:creationId xmlns:a16="http://schemas.microsoft.com/office/drawing/2014/main" id="{F77E00AD-D50D-0848-A89B-7712374B52FC}"/>
              </a:ext>
            </a:extLst>
          </p:cNvPr>
          <p:cNvSpPr>
            <a:spLocks noGrp="1"/>
          </p:cNvSpPr>
          <p:nvPr>
            <p:ph idx="1"/>
          </p:nvPr>
        </p:nvSpPr>
        <p:spPr>
          <a:xfrm>
            <a:off x="1020416" y="838339"/>
            <a:ext cx="7781659" cy="3464156"/>
          </a:xfrm>
        </p:spPr>
        <p:txBody>
          <a:bodyPr/>
          <a:lstStyle/>
          <a:p>
            <a:pPr marL="0" indent="0">
              <a:buNone/>
            </a:pPr>
            <a:r>
              <a:rPr lang="en-US" dirty="0"/>
              <a:t>Exam Objectives:</a:t>
            </a:r>
          </a:p>
          <a:p>
            <a:r>
              <a:rPr lang="en-US" dirty="0"/>
              <a:t>1.3 Given a scenario, configure and verify network connection parameters.</a:t>
            </a:r>
          </a:p>
          <a:p>
            <a:r>
              <a:rPr lang="en-US" dirty="0"/>
              <a:t>4.1 Given a scenario, analyze system properties and remediate accordingly.</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7646" y="838338"/>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2247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C58D6C-BE04-4C87-BB9B-99F548CA593A}"/>
              </a:ext>
            </a:extLst>
          </p:cNvPr>
          <p:cNvSpPr>
            <a:spLocks noGrp="1"/>
          </p:cNvSpPr>
          <p:nvPr>
            <p:ph type="title"/>
          </p:nvPr>
        </p:nvSpPr>
        <p:spPr/>
        <p:txBody>
          <a:bodyPr/>
          <a:lstStyle/>
          <a:p>
            <a:r>
              <a:rPr lang="en-US" dirty="0"/>
              <a:t>Hostname Configuration</a:t>
            </a:r>
          </a:p>
        </p:txBody>
      </p:sp>
      <p:sp>
        <p:nvSpPr>
          <p:cNvPr id="4" name="Slide Number Placeholder 3">
            <a:extLst>
              <a:ext uri="{FF2B5EF4-FFF2-40B4-BE49-F238E27FC236}">
                <a16:creationId xmlns:a16="http://schemas.microsoft.com/office/drawing/2014/main" id="{C559045E-6EEB-4F88-BB4D-553B655653FA}"/>
              </a:ext>
            </a:extLst>
          </p:cNvPr>
          <p:cNvSpPr>
            <a:spLocks noGrp="1"/>
          </p:cNvSpPr>
          <p:nvPr>
            <p:ph type="sldNum" sz="quarter" idx="4"/>
          </p:nvPr>
        </p:nvSpPr>
        <p:spPr/>
        <p:txBody>
          <a:bodyPr/>
          <a:lstStyle/>
          <a:p>
            <a:fld id="{2066355A-084C-D24E-9AD2-7E4FC41EA627}" type="slidenum">
              <a:rPr lang="en-US" smtClean="0"/>
              <a:pPr/>
              <a:t>65</a:t>
            </a:fld>
            <a:endParaRPr lang="en-US" dirty="0"/>
          </a:p>
        </p:txBody>
      </p:sp>
      <p:sp>
        <p:nvSpPr>
          <p:cNvPr id="6" name="Content Placeholder 5">
            <a:extLst>
              <a:ext uri="{FF2B5EF4-FFF2-40B4-BE49-F238E27FC236}">
                <a16:creationId xmlns:a16="http://schemas.microsoft.com/office/drawing/2014/main" id="{D652A889-DCDE-4738-B226-D21F1D46BEA4}"/>
              </a:ext>
            </a:extLst>
          </p:cNvPr>
          <p:cNvSpPr>
            <a:spLocks noGrp="1"/>
          </p:cNvSpPr>
          <p:nvPr>
            <p:ph idx="1"/>
          </p:nvPr>
        </p:nvSpPr>
        <p:spPr/>
        <p:txBody>
          <a:bodyPr/>
          <a:lstStyle/>
          <a:p>
            <a:r>
              <a:rPr lang="en-US" dirty="0"/>
              <a:t>systemd uses </a:t>
            </a:r>
            <a:r>
              <a:rPr lang="en-US" dirty="0">
                <a:latin typeface="Cutive Mono" panose="020B0604020202020204" charset="0"/>
              </a:rPr>
              <a:t>hostnamectl set-hostname</a:t>
            </a:r>
            <a:r>
              <a:rPr lang="en-US" dirty="0"/>
              <a:t> to configure hostname.</a:t>
            </a:r>
          </a:p>
          <a:p>
            <a:r>
              <a:rPr lang="en-US" dirty="0"/>
              <a:t>Must restart service after hostname is changed.</a:t>
            </a:r>
          </a:p>
          <a:p>
            <a:r>
              <a:rPr lang="en-US" dirty="0"/>
              <a:t>Example:</a:t>
            </a:r>
          </a:p>
          <a:p>
            <a:pPr marL="342900" lvl="1" indent="0">
              <a:buNone/>
            </a:pPr>
            <a:r>
              <a:rPr lang="en-US" dirty="0">
                <a:latin typeface="Cutive Mono" panose="020B0604020202020204" charset="0"/>
              </a:rPr>
              <a:t>sudo hostnamectl set-hostname server01</a:t>
            </a:r>
          </a:p>
        </p:txBody>
      </p:sp>
    </p:spTree>
    <p:extLst>
      <p:ext uri="{BB962C8B-B14F-4D97-AF65-F5344CB8AC3E}">
        <p14:creationId xmlns:p14="http://schemas.microsoft.com/office/powerpoint/2010/main" val="996958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36D5-3BFE-45A3-922C-2317173DBE7B}"/>
              </a:ext>
            </a:extLst>
          </p:cNvPr>
          <p:cNvSpPr>
            <a:spLocks noGrp="1"/>
          </p:cNvSpPr>
          <p:nvPr>
            <p:ph type="title"/>
          </p:nvPr>
        </p:nvSpPr>
        <p:spPr/>
        <p:txBody>
          <a:bodyPr/>
          <a:lstStyle/>
          <a:p>
            <a:r>
              <a:rPr lang="en-US" dirty="0"/>
              <a:t>IP Configuration</a:t>
            </a:r>
          </a:p>
        </p:txBody>
      </p:sp>
      <p:sp>
        <p:nvSpPr>
          <p:cNvPr id="3" name="Slide Number Placeholder 2">
            <a:extLst>
              <a:ext uri="{FF2B5EF4-FFF2-40B4-BE49-F238E27FC236}">
                <a16:creationId xmlns:a16="http://schemas.microsoft.com/office/drawing/2014/main" id="{664936F3-CB62-4F5A-AE81-3DB74EB3E882}"/>
              </a:ext>
            </a:extLst>
          </p:cNvPr>
          <p:cNvSpPr>
            <a:spLocks noGrp="1"/>
          </p:cNvSpPr>
          <p:nvPr>
            <p:ph type="sldNum" sz="quarter" idx="4"/>
          </p:nvPr>
        </p:nvSpPr>
        <p:spPr/>
        <p:txBody>
          <a:bodyPr/>
          <a:lstStyle/>
          <a:p>
            <a:fld id="{2066355A-084C-D24E-9AD2-7E4FC41EA627}" type="slidenum">
              <a:rPr lang="en-US" smtClean="0"/>
              <a:pPr/>
              <a:t>66</a:t>
            </a:fld>
            <a:endParaRPr lang="en-US" dirty="0"/>
          </a:p>
        </p:txBody>
      </p:sp>
      <p:sp>
        <p:nvSpPr>
          <p:cNvPr id="4" name="Content Placeholder 3">
            <a:extLst>
              <a:ext uri="{FF2B5EF4-FFF2-40B4-BE49-F238E27FC236}">
                <a16:creationId xmlns:a16="http://schemas.microsoft.com/office/drawing/2014/main" id="{A37B827C-B2DE-4AC8-93D5-A81DE665AC21}"/>
              </a:ext>
            </a:extLst>
          </p:cNvPr>
          <p:cNvSpPr>
            <a:spLocks noGrp="1"/>
          </p:cNvSpPr>
          <p:nvPr>
            <p:ph idx="1"/>
          </p:nvPr>
        </p:nvSpPr>
        <p:spPr/>
        <p:txBody>
          <a:bodyPr/>
          <a:lstStyle/>
          <a:p>
            <a:r>
              <a:rPr lang="en-US" dirty="0"/>
              <a:t>IP address must be configured on system to use the network.</a:t>
            </a:r>
          </a:p>
          <a:p>
            <a:pPr lvl="1"/>
            <a:r>
              <a:rPr lang="en-US" dirty="0"/>
              <a:t>Also includes subnet mask, default gateway, DNS server(s), etc.</a:t>
            </a:r>
          </a:p>
          <a:p>
            <a:r>
              <a:rPr lang="en-US" dirty="0"/>
              <a:t>Verify this info early on in troubleshooting process.</a:t>
            </a:r>
          </a:p>
          <a:p>
            <a:r>
              <a:rPr lang="en-US" dirty="0"/>
              <a:t>Misconfiguration may result in lack of network connectivity.</a:t>
            </a:r>
          </a:p>
        </p:txBody>
      </p:sp>
    </p:spTree>
    <p:extLst>
      <p:ext uri="{BB962C8B-B14F-4D97-AF65-F5344CB8AC3E}">
        <p14:creationId xmlns:p14="http://schemas.microsoft.com/office/powerpoint/2010/main" val="40896592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1006-7196-4C47-9D1D-206CCF0B82C5}"/>
              </a:ext>
            </a:extLst>
          </p:cNvPr>
          <p:cNvSpPr>
            <a:spLocks noGrp="1"/>
          </p:cNvSpPr>
          <p:nvPr>
            <p:ph type="title"/>
          </p:nvPr>
        </p:nvSpPr>
        <p:spPr/>
        <p:txBody>
          <a:bodyPr/>
          <a:lstStyle/>
          <a:p>
            <a:r>
              <a:rPr lang="en-US" dirty="0"/>
              <a:t>NetworkManager</a:t>
            </a:r>
          </a:p>
        </p:txBody>
      </p:sp>
      <p:sp>
        <p:nvSpPr>
          <p:cNvPr id="6" name="Text Placeholder 5">
            <a:extLst>
              <a:ext uri="{FF2B5EF4-FFF2-40B4-BE49-F238E27FC236}">
                <a16:creationId xmlns:a16="http://schemas.microsoft.com/office/drawing/2014/main" id="{5E98EA5E-34F4-422F-B4B2-D4B9D4EC3425}"/>
              </a:ext>
            </a:extLst>
          </p:cNvPr>
          <p:cNvSpPr>
            <a:spLocks noGrp="1"/>
          </p:cNvSpPr>
          <p:nvPr>
            <p:ph type="body" sz="quarter" idx="13"/>
          </p:nvPr>
        </p:nvSpPr>
        <p:spPr/>
        <p:txBody>
          <a:bodyPr/>
          <a:lstStyle/>
          <a:p>
            <a:r>
              <a:rPr lang="en-US" dirty="0"/>
              <a:t>A Linux utility that is used to configure a system's networking information.</a:t>
            </a:r>
          </a:p>
        </p:txBody>
      </p:sp>
      <p:sp>
        <p:nvSpPr>
          <p:cNvPr id="3" name="Slide Number Placeholder 2">
            <a:extLst>
              <a:ext uri="{FF2B5EF4-FFF2-40B4-BE49-F238E27FC236}">
                <a16:creationId xmlns:a16="http://schemas.microsoft.com/office/drawing/2014/main" id="{BB09FB75-8CDE-43CF-A1AF-811FBDDB0D65}"/>
              </a:ext>
            </a:extLst>
          </p:cNvPr>
          <p:cNvSpPr>
            <a:spLocks noGrp="1"/>
          </p:cNvSpPr>
          <p:nvPr>
            <p:ph type="sldNum" sz="quarter" idx="4"/>
          </p:nvPr>
        </p:nvSpPr>
        <p:spPr/>
        <p:txBody>
          <a:bodyPr/>
          <a:lstStyle/>
          <a:p>
            <a:fld id="{2066355A-084C-D24E-9AD2-7E4FC41EA627}" type="slidenum">
              <a:rPr lang="en-US" smtClean="0"/>
              <a:pPr/>
              <a:t>67</a:t>
            </a:fld>
            <a:endParaRPr lang="en-US" dirty="0"/>
          </a:p>
        </p:txBody>
      </p:sp>
      <p:sp>
        <p:nvSpPr>
          <p:cNvPr id="5" name="Content Placeholder 4">
            <a:extLst>
              <a:ext uri="{FF2B5EF4-FFF2-40B4-BE49-F238E27FC236}">
                <a16:creationId xmlns:a16="http://schemas.microsoft.com/office/drawing/2014/main" id="{1D0187DE-AE09-4C55-A23E-D1C8722E4CAD}"/>
              </a:ext>
            </a:extLst>
          </p:cNvPr>
          <p:cNvSpPr>
            <a:spLocks noGrp="1"/>
          </p:cNvSpPr>
          <p:nvPr>
            <p:ph idx="1"/>
          </p:nvPr>
        </p:nvSpPr>
        <p:spPr/>
        <p:txBody>
          <a:bodyPr/>
          <a:lstStyle/>
          <a:p>
            <a:r>
              <a:rPr lang="en-US" dirty="0"/>
              <a:t>Includes three interfaces.</a:t>
            </a:r>
          </a:p>
          <a:p>
            <a:pPr lvl="1"/>
            <a:r>
              <a:rPr lang="en-US" dirty="0"/>
              <a:t>Depends on if GUI is installed.</a:t>
            </a:r>
          </a:p>
        </p:txBody>
      </p:sp>
    </p:spTree>
    <p:extLst>
      <p:ext uri="{BB962C8B-B14F-4D97-AF65-F5344CB8AC3E}">
        <p14:creationId xmlns:p14="http://schemas.microsoft.com/office/powerpoint/2010/main" val="35420986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26BBD9-33C4-413C-905E-87273D82AFFB}"/>
              </a:ext>
            </a:extLst>
          </p:cNvPr>
          <p:cNvPicPr>
            <a:picLocks noChangeAspect="1"/>
          </p:cNvPicPr>
          <p:nvPr/>
        </p:nvPicPr>
        <p:blipFill>
          <a:blip r:embed="rId2"/>
          <a:stretch>
            <a:fillRect/>
          </a:stretch>
        </p:blipFill>
        <p:spPr>
          <a:xfrm>
            <a:off x="1492250" y="1576601"/>
            <a:ext cx="5873750" cy="3243023"/>
          </a:xfrm>
          <a:prstGeom prst="rect">
            <a:avLst/>
          </a:prstGeom>
        </p:spPr>
      </p:pic>
      <p:sp>
        <p:nvSpPr>
          <p:cNvPr id="5" name="Title 4">
            <a:extLst>
              <a:ext uri="{FF2B5EF4-FFF2-40B4-BE49-F238E27FC236}">
                <a16:creationId xmlns:a16="http://schemas.microsoft.com/office/drawing/2014/main" id="{99B1006E-1057-428F-A053-0B78159DB16E}"/>
              </a:ext>
            </a:extLst>
          </p:cNvPr>
          <p:cNvSpPr>
            <a:spLocks noGrp="1"/>
          </p:cNvSpPr>
          <p:nvPr>
            <p:ph type="title"/>
          </p:nvPr>
        </p:nvSpPr>
        <p:spPr/>
        <p:txBody>
          <a:bodyPr/>
          <a:lstStyle/>
          <a:p>
            <a:r>
              <a:rPr lang="en-US" dirty="0"/>
              <a:t>The </a:t>
            </a:r>
            <a:r>
              <a:rPr lang="en-US" dirty="0">
                <a:latin typeface="Cutive Mono" panose="020B0604020202020204" charset="0"/>
              </a:rPr>
              <a:t>nmcli</a:t>
            </a:r>
            <a:r>
              <a:rPr lang="en-US" dirty="0"/>
              <a:t> Command (Slide 1 of 2)</a:t>
            </a:r>
          </a:p>
        </p:txBody>
      </p:sp>
      <p:sp>
        <p:nvSpPr>
          <p:cNvPr id="3" name="Slide Number Placeholder 2">
            <a:extLst>
              <a:ext uri="{FF2B5EF4-FFF2-40B4-BE49-F238E27FC236}">
                <a16:creationId xmlns:a16="http://schemas.microsoft.com/office/drawing/2014/main" id="{3CD9D3F1-8373-4F1F-A3AF-26E49739980D}"/>
              </a:ext>
            </a:extLst>
          </p:cNvPr>
          <p:cNvSpPr>
            <a:spLocks noGrp="1"/>
          </p:cNvSpPr>
          <p:nvPr>
            <p:ph type="sldNum" sz="quarter" idx="4"/>
          </p:nvPr>
        </p:nvSpPr>
        <p:spPr/>
        <p:txBody>
          <a:bodyPr/>
          <a:lstStyle/>
          <a:p>
            <a:fld id="{2066355A-084C-D24E-9AD2-7E4FC41EA627}" type="slidenum">
              <a:rPr lang="en-US" smtClean="0"/>
              <a:pPr/>
              <a:t>68</a:t>
            </a:fld>
            <a:endParaRPr lang="en-US" dirty="0"/>
          </a:p>
        </p:txBody>
      </p:sp>
      <p:sp>
        <p:nvSpPr>
          <p:cNvPr id="2" name="Content Placeholder 1">
            <a:extLst>
              <a:ext uri="{FF2B5EF4-FFF2-40B4-BE49-F238E27FC236}">
                <a16:creationId xmlns:a16="http://schemas.microsoft.com/office/drawing/2014/main" id="{E305AC20-3394-43DC-967A-5998DFA3E52E}"/>
              </a:ext>
            </a:extLst>
          </p:cNvPr>
          <p:cNvSpPr>
            <a:spLocks noGrp="1"/>
          </p:cNvSpPr>
          <p:nvPr>
            <p:ph idx="1"/>
          </p:nvPr>
        </p:nvSpPr>
        <p:spPr/>
        <p:txBody>
          <a:bodyPr/>
          <a:lstStyle/>
          <a:p>
            <a:r>
              <a:rPr lang="en-US" dirty="0"/>
              <a:t>Most fundamental </a:t>
            </a:r>
            <a:r>
              <a:rPr lang="en-US" dirty="0" err="1"/>
              <a:t>NetworkManager</a:t>
            </a:r>
            <a:r>
              <a:rPr lang="en-US" dirty="0"/>
              <a:t> interface.</a:t>
            </a:r>
          </a:p>
          <a:p>
            <a:r>
              <a:rPr lang="en-US" dirty="0"/>
              <a:t>Includes subcommands for configuring network info.</a:t>
            </a:r>
          </a:p>
          <a:p>
            <a:endParaRPr lang="en-US" dirty="0"/>
          </a:p>
        </p:txBody>
      </p:sp>
    </p:spTree>
    <p:extLst>
      <p:ext uri="{BB962C8B-B14F-4D97-AF65-F5344CB8AC3E}">
        <p14:creationId xmlns:p14="http://schemas.microsoft.com/office/powerpoint/2010/main" val="2118478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81A539-4390-4914-BE03-FEAF1AF77D91}"/>
              </a:ext>
            </a:extLst>
          </p:cNvPr>
          <p:cNvSpPr>
            <a:spLocks noGrp="1"/>
          </p:cNvSpPr>
          <p:nvPr>
            <p:ph type="title"/>
          </p:nvPr>
        </p:nvSpPr>
        <p:spPr/>
        <p:txBody>
          <a:bodyPr/>
          <a:lstStyle/>
          <a:p>
            <a:r>
              <a:rPr lang="en-US" dirty="0"/>
              <a:t>The </a:t>
            </a:r>
            <a:r>
              <a:rPr lang="en-US" dirty="0">
                <a:latin typeface="Cutive Mono" panose="020B0604020202020204" charset="0"/>
              </a:rPr>
              <a:t>nmcli</a:t>
            </a:r>
            <a:r>
              <a:rPr lang="en-US" dirty="0"/>
              <a:t> Command (Slide 2 of 2)</a:t>
            </a:r>
          </a:p>
        </p:txBody>
      </p:sp>
      <p:sp>
        <p:nvSpPr>
          <p:cNvPr id="4" name="Slide Number Placeholder 3">
            <a:extLst>
              <a:ext uri="{FF2B5EF4-FFF2-40B4-BE49-F238E27FC236}">
                <a16:creationId xmlns:a16="http://schemas.microsoft.com/office/drawing/2014/main" id="{3B28781C-D88F-44D2-A30F-A68FD73DD6A7}"/>
              </a:ext>
            </a:extLst>
          </p:cNvPr>
          <p:cNvSpPr>
            <a:spLocks noGrp="1"/>
          </p:cNvSpPr>
          <p:nvPr>
            <p:ph type="sldNum" sz="quarter" idx="4"/>
          </p:nvPr>
        </p:nvSpPr>
        <p:spPr/>
        <p:txBody>
          <a:bodyPr/>
          <a:lstStyle/>
          <a:p>
            <a:fld id="{2066355A-084C-D24E-9AD2-7E4FC41EA627}" type="slidenum">
              <a:rPr lang="en-US" smtClean="0"/>
              <a:pPr/>
              <a:t>69</a:t>
            </a:fld>
            <a:endParaRPr lang="en-US" dirty="0"/>
          </a:p>
        </p:txBody>
      </p:sp>
      <p:graphicFrame>
        <p:nvGraphicFramePr>
          <p:cNvPr id="8" name="Group 23">
            <a:extLst>
              <a:ext uri="{FF2B5EF4-FFF2-40B4-BE49-F238E27FC236}">
                <a16:creationId xmlns:a16="http://schemas.microsoft.com/office/drawing/2014/main" id="{96DBC3C4-5CFA-47D2-8551-F99FC766450A}"/>
              </a:ext>
            </a:extLst>
          </p:cNvPr>
          <p:cNvGraphicFramePr>
            <a:graphicFrameLocks noGrp="1"/>
          </p:cNvGraphicFramePr>
          <p:nvPr>
            <p:extLst>
              <p:ext uri="{D42A27DB-BD31-4B8C-83A1-F6EECF244321}">
                <p14:modId xmlns:p14="http://schemas.microsoft.com/office/powerpoint/2010/main" val="3232916831"/>
              </p:ext>
            </p:extLst>
          </p:nvPr>
        </p:nvGraphicFramePr>
        <p:xfrm>
          <a:off x="950210" y="1291720"/>
          <a:ext cx="7239000" cy="2876153"/>
        </p:xfrm>
        <a:graphic>
          <a:graphicData uri="http://schemas.openxmlformats.org/drawingml/2006/table">
            <a:tbl>
              <a:tblPr/>
              <a:tblGrid>
                <a:gridCol w="2136547">
                  <a:extLst>
                    <a:ext uri="{9D8B030D-6E8A-4147-A177-3AD203B41FA5}">
                      <a16:colId xmlns:a16="http://schemas.microsoft.com/office/drawing/2014/main" val="20000"/>
                    </a:ext>
                  </a:extLst>
                </a:gridCol>
                <a:gridCol w="5102453">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Subcommand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general status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View summary of network connectivity.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connection show</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View identification info for each NIC.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con up {device ID}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Enable specified NIC.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con down {device ID}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Disable specified NIC.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74042624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con edit {device ID}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Enter interactive mode to configure specified NIC.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613339691"/>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device status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Display current status of each NIC.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770356028"/>
                  </a:ext>
                </a:extLst>
              </a:tr>
            </a:tbl>
          </a:graphicData>
        </a:graphic>
      </p:graphicFrame>
    </p:spTree>
    <p:extLst>
      <p:ext uri="{BB962C8B-B14F-4D97-AF65-F5344CB8AC3E}">
        <p14:creationId xmlns:p14="http://schemas.microsoft.com/office/powerpoint/2010/main" val="2767209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511CC-C3FB-5848-8064-0B3B34119704}"/>
              </a:ext>
            </a:extLst>
          </p:cNvPr>
          <p:cNvSpPr>
            <a:spLocks noGrp="1"/>
          </p:cNvSpPr>
          <p:nvPr>
            <p:ph type="title"/>
          </p:nvPr>
        </p:nvSpPr>
        <p:spPr/>
        <p:txBody>
          <a:bodyPr/>
          <a:lstStyle/>
          <a:p>
            <a:r>
              <a:rPr lang="en-US" dirty="0"/>
              <a:t>TCP/IP Layers (Slide 2 of 2)</a:t>
            </a:r>
          </a:p>
        </p:txBody>
      </p:sp>
      <p:sp>
        <p:nvSpPr>
          <p:cNvPr id="3" name="Slide Number Placeholder 2">
            <a:extLst>
              <a:ext uri="{FF2B5EF4-FFF2-40B4-BE49-F238E27FC236}">
                <a16:creationId xmlns:a16="http://schemas.microsoft.com/office/drawing/2014/main" id="{4C449D75-3B5B-6242-A1BF-56FD5A1DBCDE}"/>
              </a:ext>
            </a:extLst>
          </p:cNvPr>
          <p:cNvSpPr>
            <a:spLocks noGrp="1"/>
          </p:cNvSpPr>
          <p:nvPr>
            <p:ph type="sldNum" sz="quarter" idx="4"/>
          </p:nvPr>
        </p:nvSpPr>
        <p:spPr/>
        <p:txBody>
          <a:bodyPr/>
          <a:lstStyle/>
          <a:p>
            <a:fld id="{2066355A-084C-D24E-9AD2-7E4FC41EA627}" type="slidenum">
              <a:rPr lang="en-US" smtClean="0"/>
              <a:pPr/>
              <a:t>7</a:t>
            </a:fld>
            <a:endParaRPr lang="en-US" dirty="0"/>
          </a:p>
        </p:txBody>
      </p:sp>
      <p:pic>
        <p:nvPicPr>
          <p:cNvPr id="20" name="Picture 19">
            <a:extLst>
              <a:ext uri="{FF2B5EF4-FFF2-40B4-BE49-F238E27FC236}">
                <a16:creationId xmlns:a16="http://schemas.microsoft.com/office/drawing/2014/main" id="{28FC1E53-0102-4617-B634-C2BC3A354925}"/>
              </a:ext>
            </a:extLst>
          </p:cNvPr>
          <p:cNvPicPr>
            <a:picLocks noChangeAspect="1"/>
          </p:cNvPicPr>
          <p:nvPr/>
        </p:nvPicPr>
        <p:blipFill>
          <a:blip r:embed="rId2"/>
          <a:stretch>
            <a:fillRect/>
          </a:stretch>
        </p:blipFill>
        <p:spPr>
          <a:xfrm>
            <a:off x="970934" y="1141834"/>
            <a:ext cx="7202133" cy="3197556"/>
          </a:xfrm>
          <a:prstGeom prst="rect">
            <a:avLst/>
          </a:prstGeom>
        </p:spPr>
      </p:pic>
    </p:spTree>
    <p:extLst>
      <p:ext uri="{BB962C8B-B14F-4D97-AF65-F5344CB8AC3E}">
        <p14:creationId xmlns:p14="http://schemas.microsoft.com/office/powerpoint/2010/main" val="9968722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5209-46A2-4AAE-BEB6-EEC388FD41AD}"/>
              </a:ext>
            </a:extLst>
          </p:cNvPr>
          <p:cNvSpPr>
            <a:spLocks noGrp="1"/>
          </p:cNvSpPr>
          <p:nvPr>
            <p:ph type="title"/>
          </p:nvPr>
        </p:nvSpPr>
        <p:spPr/>
        <p:txBody>
          <a:bodyPr/>
          <a:lstStyle/>
          <a:p>
            <a:r>
              <a:rPr lang="en-US" dirty="0"/>
              <a:t>The </a:t>
            </a:r>
            <a:r>
              <a:rPr lang="en-US" dirty="0">
                <a:latin typeface="Cutive Mono" panose="020B0604020202020204" charset="0"/>
              </a:rPr>
              <a:t>nmtui</a:t>
            </a:r>
            <a:r>
              <a:rPr lang="en-US" dirty="0"/>
              <a:t> Utility (Slide 1 of 2)</a:t>
            </a:r>
          </a:p>
        </p:txBody>
      </p:sp>
      <p:sp>
        <p:nvSpPr>
          <p:cNvPr id="3" name="Slide Number Placeholder 2">
            <a:extLst>
              <a:ext uri="{FF2B5EF4-FFF2-40B4-BE49-F238E27FC236}">
                <a16:creationId xmlns:a16="http://schemas.microsoft.com/office/drawing/2014/main" id="{DE7998D0-1CCB-41A1-B102-22DC81C1A87D}"/>
              </a:ext>
            </a:extLst>
          </p:cNvPr>
          <p:cNvSpPr>
            <a:spLocks noGrp="1"/>
          </p:cNvSpPr>
          <p:nvPr>
            <p:ph type="sldNum" sz="quarter" idx="4"/>
          </p:nvPr>
        </p:nvSpPr>
        <p:spPr/>
        <p:txBody>
          <a:bodyPr/>
          <a:lstStyle/>
          <a:p>
            <a:fld id="{2066355A-084C-D24E-9AD2-7E4FC41EA627}" type="slidenum">
              <a:rPr lang="en-US" smtClean="0"/>
              <a:pPr/>
              <a:t>70</a:t>
            </a:fld>
            <a:endParaRPr lang="en-US" dirty="0"/>
          </a:p>
        </p:txBody>
      </p:sp>
      <p:sp>
        <p:nvSpPr>
          <p:cNvPr id="4" name="Content Placeholder 3">
            <a:extLst>
              <a:ext uri="{FF2B5EF4-FFF2-40B4-BE49-F238E27FC236}">
                <a16:creationId xmlns:a16="http://schemas.microsoft.com/office/drawing/2014/main" id="{8F43EB2D-562F-47A8-9B32-9207E1DA1C2F}"/>
              </a:ext>
            </a:extLst>
          </p:cNvPr>
          <p:cNvSpPr>
            <a:spLocks noGrp="1"/>
          </p:cNvSpPr>
          <p:nvPr>
            <p:ph idx="1"/>
          </p:nvPr>
        </p:nvSpPr>
        <p:spPr/>
        <p:txBody>
          <a:bodyPr/>
          <a:lstStyle/>
          <a:p>
            <a:r>
              <a:rPr lang="en-US" dirty="0"/>
              <a:t>Another NetworkManager interface.</a:t>
            </a:r>
          </a:p>
          <a:p>
            <a:r>
              <a:rPr lang="en-US" dirty="0"/>
              <a:t>Calls up text-based user interface.</a:t>
            </a:r>
          </a:p>
          <a:p>
            <a:pPr lvl="1"/>
            <a:r>
              <a:rPr lang="en-US" dirty="0"/>
              <a:t>More visual than CLI, not quite as visual as GUI.</a:t>
            </a:r>
          </a:p>
          <a:p>
            <a:r>
              <a:rPr lang="en-US" dirty="0"/>
              <a:t>Navigation:</a:t>
            </a:r>
          </a:p>
          <a:p>
            <a:pPr lvl="1"/>
            <a:r>
              <a:rPr lang="en-US" b="1" dirty="0"/>
              <a:t>Tab</a:t>
            </a:r>
            <a:r>
              <a:rPr lang="en-US" dirty="0"/>
              <a:t> key to move from field to field.</a:t>
            </a:r>
          </a:p>
          <a:p>
            <a:pPr lvl="1"/>
            <a:r>
              <a:rPr lang="en-US" dirty="0"/>
              <a:t>Arrow keys to make selections within field.</a:t>
            </a:r>
          </a:p>
          <a:p>
            <a:pPr lvl="1"/>
            <a:r>
              <a:rPr lang="en-US" b="1" dirty="0"/>
              <a:t>Enter</a:t>
            </a:r>
            <a:r>
              <a:rPr lang="en-US" dirty="0"/>
              <a:t> key to activate a field.</a:t>
            </a:r>
          </a:p>
          <a:p>
            <a:pPr lvl="1"/>
            <a:r>
              <a:rPr lang="en-US" b="1" dirty="0"/>
              <a:t>Spacebar</a:t>
            </a:r>
            <a:r>
              <a:rPr lang="en-US" dirty="0"/>
              <a:t> to check/uncheck check box.</a:t>
            </a:r>
            <a:endParaRPr lang="en-US" b="1" dirty="0"/>
          </a:p>
        </p:txBody>
      </p:sp>
    </p:spTree>
    <p:extLst>
      <p:ext uri="{BB962C8B-B14F-4D97-AF65-F5344CB8AC3E}">
        <p14:creationId xmlns:p14="http://schemas.microsoft.com/office/powerpoint/2010/main" val="12118310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053C-49FF-4593-BDE8-6A566EACDB44}"/>
              </a:ext>
            </a:extLst>
          </p:cNvPr>
          <p:cNvSpPr>
            <a:spLocks noGrp="1"/>
          </p:cNvSpPr>
          <p:nvPr>
            <p:ph type="title"/>
          </p:nvPr>
        </p:nvSpPr>
        <p:spPr/>
        <p:txBody>
          <a:bodyPr/>
          <a:lstStyle/>
          <a:p>
            <a:r>
              <a:rPr lang="en-US" dirty="0"/>
              <a:t>The </a:t>
            </a:r>
            <a:r>
              <a:rPr lang="en-US" dirty="0">
                <a:latin typeface="Cutive Mono" panose="020B0604020202020204" charset="0"/>
              </a:rPr>
              <a:t>nmtui</a:t>
            </a:r>
            <a:r>
              <a:rPr lang="en-US" dirty="0"/>
              <a:t> Utility (Slide 2 of 2)</a:t>
            </a:r>
          </a:p>
        </p:txBody>
      </p:sp>
      <p:sp>
        <p:nvSpPr>
          <p:cNvPr id="3" name="Slide Number Placeholder 2">
            <a:extLst>
              <a:ext uri="{FF2B5EF4-FFF2-40B4-BE49-F238E27FC236}">
                <a16:creationId xmlns:a16="http://schemas.microsoft.com/office/drawing/2014/main" id="{64B736C8-E119-4054-B527-A8457B2AECE0}"/>
              </a:ext>
            </a:extLst>
          </p:cNvPr>
          <p:cNvSpPr>
            <a:spLocks noGrp="1"/>
          </p:cNvSpPr>
          <p:nvPr>
            <p:ph type="sldNum" sz="quarter" idx="4"/>
          </p:nvPr>
        </p:nvSpPr>
        <p:spPr/>
        <p:txBody>
          <a:bodyPr/>
          <a:lstStyle/>
          <a:p>
            <a:fld id="{2066355A-084C-D24E-9AD2-7E4FC41EA627}" type="slidenum">
              <a:rPr lang="en-US" smtClean="0"/>
              <a:pPr/>
              <a:t>71</a:t>
            </a:fld>
            <a:endParaRPr lang="en-US" dirty="0"/>
          </a:p>
        </p:txBody>
      </p:sp>
      <p:pic>
        <p:nvPicPr>
          <p:cNvPr id="5" name="Picture 4">
            <a:extLst>
              <a:ext uri="{FF2B5EF4-FFF2-40B4-BE49-F238E27FC236}">
                <a16:creationId xmlns:a16="http://schemas.microsoft.com/office/drawing/2014/main" id="{FAF72231-3DD6-4E26-B610-2732473407B9}"/>
              </a:ext>
            </a:extLst>
          </p:cNvPr>
          <p:cNvPicPr>
            <a:picLocks noChangeAspect="1"/>
          </p:cNvPicPr>
          <p:nvPr/>
        </p:nvPicPr>
        <p:blipFill>
          <a:blip r:embed="rId2"/>
          <a:stretch>
            <a:fillRect/>
          </a:stretch>
        </p:blipFill>
        <p:spPr>
          <a:xfrm>
            <a:off x="1355527" y="708660"/>
            <a:ext cx="6432946" cy="3789590"/>
          </a:xfrm>
          <a:prstGeom prst="rect">
            <a:avLst/>
          </a:prstGeom>
        </p:spPr>
      </p:pic>
    </p:spTree>
    <p:extLst>
      <p:ext uri="{BB962C8B-B14F-4D97-AF65-F5344CB8AC3E}">
        <p14:creationId xmlns:p14="http://schemas.microsoft.com/office/powerpoint/2010/main" val="31131392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8AA6-3217-4A43-BB33-081113A51B67}"/>
              </a:ext>
            </a:extLst>
          </p:cNvPr>
          <p:cNvSpPr>
            <a:spLocks noGrp="1"/>
          </p:cNvSpPr>
          <p:nvPr>
            <p:ph type="title"/>
          </p:nvPr>
        </p:nvSpPr>
        <p:spPr/>
        <p:txBody>
          <a:bodyPr/>
          <a:lstStyle/>
          <a:p>
            <a:r>
              <a:rPr lang="en-US" dirty="0"/>
              <a:t>The </a:t>
            </a:r>
            <a:r>
              <a:rPr lang="en-US" dirty="0">
                <a:latin typeface="Cutive Mono" panose="020B0604020202020204" charset="0"/>
              </a:rPr>
              <a:t>nmgui</a:t>
            </a:r>
            <a:r>
              <a:rPr lang="en-US" dirty="0"/>
              <a:t> Utility (Slide 1 of 2)</a:t>
            </a:r>
          </a:p>
        </p:txBody>
      </p:sp>
      <p:sp>
        <p:nvSpPr>
          <p:cNvPr id="3" name="Slide Number Placeholder 2">
            <a:extLst>
              <a:ext uri="{FF2B5EF4-FFF2-40B4-BE49-F238E27FC236}">
                <a16:creationId xmlns:a16="http://schemas.microsoft.com/office/drawing/2014/main" id="{74B41E8E-7CF5-4719-8D6A-61C6C1A1BD6F}"/>
              </a:ext>
            </a:extLst>
          </p:cNvPr>
          <p:cNvSpPr>
            <a:spLocks noGrp="1"/>
          </p:cNvSpPr>
          <p:nvPr>
            <p:ph type="sldNum" sz="quarter" idx="4"/>
          </p:nvPr>
        </p:nvSpPr>
        <p:spPr/>
        <p:txBody>
          <a:bodyPr/>
          <a:lstStyle/>
          <a:p>
            <a:fld id="{2066355A-084C-D24E-9AD2-7E4FC41EA627}" type="slidenum">
              <a:rPr lang="en-US" smtClean="0"/>
              <a:pPr/>
              <a:t>72</a:t>
            </a:fld>
            <a:endParaRPr lang="en-US" dirty="0"/>
          </a:p>
        </p:txBody>
      </p:sp>
      <p:sp>
        <p:nvSpPr>
          <p:cNvPr id="4" name="Content Placeholder 3">
            <a:extLst>
              <a:ext uri="{FF2B5EF4-FFF2-40B4-BE49-F238E27FC236}">
                <a16:creationId xmlns:a16="http://schemas.microsoft.com/office/drawing/2014/main" id="{DD7BB740-78C3-4BF0-BBF3-A7346CE8EE0A}"/>
              </a:ext>
            </a:extLst>
          </p:cNvPr>
          <p:cNvSpPr>
            <a:spLocks noGrp="1"/>
          </p:cNvSpPr>
          <p:nvPr>
            <p:ph idx="1"/>
          </p:nvPr>
        </p:nvSpPr>
        <p:spPr/>
        <p:txBody>
          <a:bodyPr/>
          <a:lstStyle/>
          <a:p>
            <a:r>
              <a:rPr lang="en-US" dirty="0"/>
              <a:t>GUI tool.</a:t>
            </a:r>
          </a:p>
          <a:p>
            <a:r>
              <a:rPr lang="en-US" dirty="0"/>
              <a:t>Useful for managing workstations.</a:t>
            </a:r>
          </a:p>
          <a:p>
            <a:r>
              <a:rPr lang="en-US" dirty="0"/>
              <a:t>Enables configuration of many settings.</a:t>
            </a:r>
          </a:p>
          <a:p>
            <a:r>
              <a:rPr lang="en-US" dirty="0"/>
              <a:t>Will look familiar to end-users.</a:t>
            </a:r>
          </a:p>
        </p:txBody>
      </p:sp>
    </p:spTree>
    <p:extLst>
      <p:ext uri="{BB962C8B-B14F-4D97-AF65-F5344CB8AC3E}">
        <p14:creationId xmlns:p14="http://schemas.microsoft.com/office/powerpoint/2010/main" val="1932503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600DE0-4FC3-4D6B-B8E6-509B224B2A75}"/>
              </a:ext>
            </a:extLst>
          </p:cNvPr>
          <p:cNvSpPr>
            <a:spLocks noGrp="1"/>
          </p:cNvSpPr>
          <p:nvPr>
            <p:ph type="title"/>
          </p:nvPr>
        </p:nvSpPr>
        <p:spPr/>
        <p:txBody>
          <a:bodyPr/>
          <a:lstStyle/>
          <a:p>
            <a:r>
              <a:rPr lang="en-US" dirty="0"/>
              <a:t>The </a:t>
            </a:r>
            <a:r>
              <a:rPr lang="en-US" dirty="0">
                <a:latin typeface="Cutive Mono" panose="020B0604020202020204" charset="0"/>
              </a:rPr>
              <a:t>nmgui</a:t>
            </a:r>
            <a:r>
              <a:rPr lang="en-US" dirty="0"/>
              <a:t> Utility (Slide 2 of 2)</a:t>
            </a:r>
          </a:p>
        </p:txBody>
      </p:sp>
      <p:sp>
        <p:nvSpPr>
          <p:cNvPr id="3" name="Slide Number Placeholder 2">
            <a:extLst>
              <a:ext uri="{FF2B5EF4-FFF2-40B4-BE49-F238E27FC236}">
                <a16:creationId xmlns:a16="http://schemas.microsoft.com/office/drawing/2014/main" id="{3C495657-6270-4B50-BDF8-2913A0744A5E}"/>
              </a:ext>
            </a:extLst>
          </p:cNvPr>
          <p:cNvSpPr>
            <a:spLocks noGrp="1"/>
          </p:cNvSpPr>
          <p:nvPr>
            <p:ph type="sldNum" sz="quarter" idx="4"/>
          </p:nvPr>
        </p:nvSpPr>
        <p:spPr/>
        <p:txBody>
          <a:bodyPr/>
          <a:lstStyle/>
          <a:p>
            <a:fld id="{2066355A-084C-D24E-9AD2-7E4FC41EA627}" type="slidenum">
              <a:rPr lang="en-US" smtClean="0"/>
              <a:pPr/>
              <a:t>73</a:t>
            </a:fld>
            <a:endParaRPr lang="en-US" dirty="0"/>
          </a:p>
        </p:txBody>
      </p:sp>
      <p:pic>
        <p:nvPicPr>
          <p:cNvPr id="4" name="Picture 3">
            <a:extLst>
              <a:ext uri="{FF2B5EF4-FFF2-40B4-BE49-F238E27FC236}">
                <a16:creationId xmlns:a16="http://schemas.microsoft.com/office/drawing/2014/main" id="{37A95B08-E132-486B-9186-8BFBA41B8E1F}"/>
              </a:ext>
            </a:extLst>
          </p:cNvPr>
          <p:cNvPicPr>
            <a:picLocks noChangeAspect="1"/>
          </p:cNvPicPr>
          <p:nvPr/>
        </p:nvPicPr>
        <p:blipFill>
          <a:blip r:embed="rId2"/>
          <a:stretch>
            <a:fillRect/>
          </a:stretch>
        </p:blipFill>
        <p:spPr>
          <a:xfrm>
            <a:off x="1833346" y="708660"/>
            <a:ext cx="5477309" cy="4142838"/>
          </a:xfrm>
          <a:prstGeom prst="rect">
            <a:avLst/>
          </a:prstGeom>
        </p:spPr>
      </p:pic>
    </p:spTree>
    <p:extLst>
      <p:ext uri="{BB962C8B-B14F-4D97-AF65-F5344CB8AC3E}">
        <p14:creationId xmlns:p14="http://schemas.microsoft.com/office/powerpoint/2010/main" val="2558416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12C3-BEA9-444C-A4C8-F03D2E64B8AE}"/>
              </a:ext>
            </a:extLst>
          </p:cNvPr>
          <p:cNvSpPr>
            <a:spLocks noGrp="1"/>
          </p:cNvSpPr>
          <p:nvPr>
            <p:ph type="title"/>
          </p:nvPr>
        </p:nvSpPr>
        <p:spPr/>
        <p:txBody>
          <a:bodyPr/>
          <a:lstStyle/>
          <a:p>
            <a:r>
              <a:rPr lang="en-US" dirty="0"/>
              <a:t>The </a:t>
            </a:r>
            <a:r>
              <a:rPr lang="en-US" dirty="0">
                <a:latin typeface="Cutive Mono" panose="020B0604020202020204" charset="0"/>
              </a:rPr>
              <a:t>ifconfig</a:t>
            </a:r>
            <a:r>
              <a:rPr lang="en-US" dirty="0"/>
              <a:t> Command</a:t>
            </a:r>
          </a:p>
        </p:txBody>
      </p:sp>
      <p:sp>
        <p:nvSpPr>
          <p:cNvPr id="3" name="Slide Number Placeholder 2">
            <a:extLst>
              <a:ext uri="{FF2B5EF4-FFF2-40B4-BE49-F238E27FC236}">
                <a16:creationId xmlns:a16="http://schemas.microsoft.com/office/drawing/2014/main" id="{7492024F-98B2-480B-A8D9-91D7E79D2171}"/>
              </a:ext>
            </a:extLst>
          </p:cNvPr>
          <p:cNvSpPr>
            <a:spLocks noGrp="1"/>
          </p:cNvSpPr>
          <p:nvPr>
            <p:ph type="sldNum" sz="quarter" idx="4"/>
          </p:nvPr>
        </p:nvSpPr>
        <p:spPr/>
        <p:txBody>
          <a:bodyPr/>
          <a:lstStyle/>
          <a:p>
            <a:fld id="{2066355A-084C-D24E-9AD2-7E4FC41EA627}" type="slidenum">
              <a:rPr lang="en-US" smtClean="0"/>
              <a:pPr/>
              <a:t>74</a:t>
            </a:fld>
            <a:endParaRPr lang="en-US" dirty="0"/>
          </a:p>
        </p:txBody>
      </p:sp>
      <p:sp>
        <p:nvSpPr>
          <p:cNvPr id="4" name="Content Placeholder 3">
            <a:extLst>
              <a:ext uri="{FF2B5EF4-FFF2-40B4-BE49-F238E27FC236}">
                <a16:creationId xmlns:a16="http://schemas.microsoft.com/office/drawing/2014/main" id="{B8045DD9-413D-4E90-8CC3-765639B25976}"/>
              </a:ext>
            </a:extLst>
          </p:cNvPr>
          <p:cNvSpPr>
            <a:spLocks noGrp="1"/>
          </p:cNvSpPr>
          <p:nvPr>
            <p:ph idx="1"/>
          </p:nvPr>
        </p:nvSpPr>
        <p:spPr/>
        <p:txBody>
          <a:bodyPr/>
          <a:lstStyle/>
          <a:p>
            <a:r>
              <a:rPr lang="en-US" dirty="0"/>
              <a:t>Enables user to view current IP addressing info for each NIC.</a:t>
            </a:r>
          </a:p>
          <a:p>
            <a:pPr lvl="1"/>
            <a:r>
              <a:rPr lang="en-US" dirty="0"/>
              <a:t>Early step in troubleshooting.</a:t>
            </a:r>
          </a:p>
          <a:p>
            <a:r>
              <a:rPr lang="en-US" dirty="0"/>
              <a:t>Shows:</a:t>
            </a:r>
          </a:p>
          <a:p>
            <a:pPr lvl="1"/>
            <a:r>
              <a:rPr lang="en-US" dirty="0"/>
              <a:t>IP address</a:t>
            </a:r>
          </a:p>
          <a:p>
            <a:pPr lvl="1"/>
            <a:r>
              <a:rPr lang="en-US" dirty="0"/>
              <a:t>Subnet mask</a:t>
            </a:r>
          </a:p>
          <a:p>
            <a:pPr lvl="1"/>
            <a:r>
              <a:rPr lang="en-US" dirty="0"/>
              <a:t>Broadcast ID</a:t>
            </a:r>
          </a:p>
          <a:p>
            <a:pPr lvl="1"/>
            <a:r>
              <a:rPr lang="en-US" dirty="0"/>
              <a:t>MAC address</a:t>
            </a:r>
          </a:p>
          <a:p>
            <a:pPr lvl="1"/>
            <a:r>
              <a:rPr lang="en-US" dirty="0"/>
              <a:t>Performance info</a:t>
            </a:r>
          </a:p>
          <a:p>
            <a:pPr lvl="1"/>
            <a:r>
              <a:rPr lang="en-US" dirty="0"/>
              <a:t>NIC name</a:t>
            </a:r>
          </a:p>
          <a:p>
            <a:r>
              <a:rPr lang="en-US" dirty="0"/>
              <a:t>Officially deprecated in Linux, but still available in some distros.</a:t>
            </a:r>
          </a:p>
        </p:txBody>
      </p:sp>
    </p:spTree>
    <p:extLst>
      <p:ext uri="{BB962C8B-B14F-4D97-AF65-F5344CB8AC3E}">
        <p14:creationId xmlns:p14="http://schemas.microsoft.com/office/powerpoint/2010/main" val="25632442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9584-DB9D-4B90-8769-4608B4F88F3C}"/>
              </a:ext>
            </a:extLst>
          </p:cNvPr>
          <p:cNvSpPr>
            <a:spLocks noGrp="1"/>
          </p:cNvSpPr>
          <p:nvPr>
            <p:ph type="title"/>
          </p:nvPr>
        </p:nvSpPr>
        <p:spPr/>
        <p:txBody>
          <a:bodyPr/>
          <a:lstStyle/>
          <a:p>
            <a:r>
              <a:rPr lang="en-US" dirty="0"/>
              <a:t>The </a:t>
            </a:r>
            <a:r>
              <a:rPr lang="en-US" dirty="0">
                <a:latin typeface="Cutive Mono" panose="020B0604020202020204" charset="0"/>
              </a:rPr>
              <a:t>ip</a:t>
            </a:r>
            <a:r>
              <a:rPr lang="en-US" dirty="0"/>
              <a:t> Command (Slides 1 of 2)</a:t>
            </a:r>
          </a:p>
        </p:txBody>
      </p:sp>
      <p:sp>
        <p:nvSpPr>
          <p:cNvPr id="3" name="Slide Number Placeholder 2">
            <a:extLst>
              <a:ext uri="{FF2B5EF4-FFF2-40B4-BE49-F238E27FC236}">
                <a16:creationId xmlns:a16="http://schemas.microsoft.com/office/drawing/2014/main" id="{B8302DA1-2650-42A0-B03B-002424B57F50}"/>
              </a:ext>
            </a:extLst>
          </p:cNvPr>
          <p:cNvSpPr>
            <a:spLocks noGrp="1"/>
          </p:cNvSpPr>
          <p:nvPr>
            <p:ph type="sldNum" sz="quarter" idx="4"/>
          </p:nvPr>
        </p:nvSpPr>
        <p:spPr/>
        <p:txBody>
          <a:bodyPr/>
          <a:lstStyle/>
          <a:p>
            <a:fld id="{2066355A-084C-D24E-9AD2-7E4FC41EA627}" type="slidenum">
              <a:rPr lang="en-US" smtClean="0"/>
              <a:pPr/>
              <a:t>75</a:t>
            </a:fld>
            <a:endParaRPr lang="en-US" dirty="0"/>
          </a:p>
        </p:txBody>
      </p:sp>
      <p:sp>
        <p:nvSpPr>
          <p:cNvPr id="4" name="Content Placeholder 3">
            <a:extLst>
              <a:ext uri="{FF2B5EF4-FFF2-40B4-BE49-F238E27FC236}">
                <a16:creationId xmlns:a16="http://schemas.microsoft.com/office/drawing/2014/main" id="{E9D617CC-CABB-4FAF-90AB-2C27D46E34F9}"/>
              </a:ext>
            </a:extLst>
          </p:cNvPr>
          <p:cNvSpPr>
            <a:spLocks noGrp="1"/>
          </p:cNvSpPr>
          <p:nvPr>
            <p:ph idx="1"/>
          </p:nvPr>
        </p:nvSpPr>
        <p:spPr/>
        <p:txBody>
          <a:bodyPr/>
          <a:lstStyle/>
          <a:p>
            <a:r>
              <a:rPr lang="en-US" dirty="0"/>
              <a:t>Replaces </a:t>
            </a:r>
            <a:r>
              <a:rPr lang="en-US" dirty="0">
                <a:latin typeface="Cutive Mono" panose="020B0604020202020204" charset="0"/>
              </a:rPr>
              <a:t>ifconfig</a:t>
            </a:r>
          </a:p>
          <a:p>
            <a:pPr lvl="1"/>
            <a:r>
              <a:rPr lang="en-US" dirty="0"/>
              <a:t>Produces similar info.</a:t>
            </a:r>
          </a:p>
          <a:p>
            <a:r>
              <a:rPr lang="en-US" dirty="0"/>
              <a:t>Examples:</a:t>
            </a:r>
          </a:p>
          <a:p>
            <a:pPr lvl="1"/>
            <a:r>
              <a:rPr lang="en-US" dirty="0">
                <a:latin typeface="Cutive Mono" panose="020B0604020202020204" charset="0"/>
              </a:rPr>
              <a:t>ip addr show</a:t>
            </a:r>
          </a:p>
          <a:p>
            <a:pPr lvl="1"/>
            <a:r>
              <a:rPr lang="en-US" dirty="0">
                <a:latin typeface="Cutive Mono" panose="020B0604020202020204" charset="0"/>
              </a:rPr>
              <a:t>ip link</a:t>
            </a:r>
          </a:p>
          <a:p>
            <a:pPr lvl="1"/>
            <a:r>
              <a:rPr lang="en-US" dirty="0">
                <a:latin typeface="Cutive Mono" panose="020B0604020202020204" charset="0"/>
              </a:rPr>
              <a:t>ip link set eth1 up</a:t>
            </a:r>
          </a:p>
          <a:p>
            <a:pPr lvl="1"/>
            <a:r>
              <a:rPr lang="en-US" dirty="0">
                <a:latin typeface="Cutive Mono" panose="020B0604020202020204" charset="0"/>
              </a:rPr>
              <a:t>ip link set eth1 down</a:t>
            </a:r>
          </a:p>
        </p:txBody>
      </p:sp>
    </p:spTree>
    <p:extLst>
      <p:ext uri="{BB962C8B-B14F-4D97-AF65-F5344CB8AC3E}">
        <p14:creationId xmlns:p14="http://schemas.microsoft.com/office/powerpoint/2010/main" val="20125089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F433C4-76B9-4104-8BC0-0EAF9C8C4955}"/>
              </a:ext>
            </a:extLst>
          </p:cNvPr>
          <p:cNvSpPr>
            <a:spLocks noGrp="1"/>
          </p:cNvSpPr>
          <p:nvPr>
            <p:ph type="title"/>
          </p:nvPr>
        </p:nvSpPr>
        <p:spPr/>
        <p:txBody>
          <a:bodyPr/>
          <a:lstStyle/>
          <a:p>
            <a:r>
              <a:rPr lang="en-US" dirty="0"/>
              <a:t>The </a:t>
            </a:r>
            <a:r>
              <a:rPr lang="en-US" dirty="0">
                <a:latin typeface="Cutive Mono" panose="020B0604020202020204" charset="0"/>
              </a:rPr>
              <a:t>ip</a:t>
            </a:r>
            <a:r>
              <a:rPr lang="en-US" dirty="0"/>
              <a:t> Command (Slides 2 of 2)</a:t>
            </a:r>
          </a:p>
        </p:txBody>
      </p:sp>
      <p:sp>
        <p:nvSpPr>
          <p:cNvPr id="3" name="Slide Number Placeholder 2">
            <a:extLst>
              <a:ext uri="{FF2B5EF4-FFF2-40B4-BE49-F238E27FC236}">
                <a16:creationId xmlns:a16="http://schemas.microsoft.com/office/drawing/2014/main" id="{B008B39F-3891-4B96-93BB-94144FDFACF5}"/>
              </a:ext>
            </a:extLst>
          </p:cNvPr>
          <p:cNvSpPr>
            <a:spLocks noGrp="1"/>
          </p:cNvSpPr>
          <p:nvPr>
            <p:ph type="sldNum" sz="quarter" idx="4"/>
          </p:nvPr>
        </p:nvSpPr>
        <p:spPr/>
        <p:txBody>
          <a:bodyPr/>
          <a:lstStyle/>
          <a:p>
            <a:fld id="{2066355A-084C-D24E-9AD2-7E4FC41EA627}" type="slidenum">
              <a:rPr lang="en-US" smtClean="0"/>
              <a:pPr/>
              <a:t>76</a:t>
            </a:fld>
            <a:endParaRPr lang="en-US" dirty="0"/>
          </a:p>
        </p:txBody>
      </p:sp>
      <p:pic>
        <p:nvPicPr>
          <p:cNvPr id="4" name="Picture 3">
            <a:extLst>
              <a:ext uri="{FF2B5EF4-FFF2-40B4-BE49-F238E27FC236}">
                <a16:creationId xmlns:a16="http://schemas.microsoft.com/office/drawing/2014/main" id="{70A1BD6E-05BB-4EB5-815B-B2BB9BA88D42}"/>
              </a:ext>
            </a:extLst>
          </p:cNvPr>
          <p:cNvPicPr>
            <a:picLocks noChangeAspect="1"/>
          </p:cNvPicPr>
          <p:nvPr/>
        </p:nvPicPr>
        <p:blipFill>
          <a:blip r:embed="rId2"/>
          <a:stretch>
            <a:fillRect/>
          </a:stretch>
        </p:blipFill>
        <p:spPr>
          <a:xfrm>
            <a:off x="1314415" y="846499"/>
            <a:ext cx="6515170" cy="3597164"/>
          </a:xfrm>
          <a:prstGeom prst="rect">
            <a:avLst/>
          </a:prstGeom>
        </p:spPr>
      </p:pic>
    </p:spTree>
    <p:extLst>
      <p:ext uri="{BB962C8B-B14F-4D97-AF65-F5344CB8AC3E}">
        <p14:creationId xmlns:p14="http://schemas.microsoft.com/office/powerpoint/2010/main" val="33546606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B80EC-927F-41C2-83FE-F8F86C91CBDD}"/>
              </a:ext>
            </a:extLst>
          </p:cNvPr>
          <p:cNvSpPr>
            <a:spLocks noGrp="1"/>
          </p:cNvSpPr>
          <p:nvPr>
            <p:ph type="title"/>
          </p:nvPr>
        </p:nvSpPr>
        <p:spPr/>
        <p:txBody>
          <a:bodyPr/>
          <a:lstStyle/>
          <a:p>
            <a:r>
              <a:rPr lang="en-US" dirty="0"/>
              <a:t>The </a:t>
            </a:r>
            <a:r>
              <a:rPr lang="en-US" dirty="0">
                <a:latin typeface="Cutive Mono" panose="020B0604020202020204" charset="0"/>
              </a:rPr>
              <a:t>iwconfig</a:t>
            </a:r>
            <a:r>
              <a:rPr lang="en-US" dirty="0"/>
              <a:t> Command</a:t>
            </a:r>
          </a:p>
        </p:txBody>
      </p:sp>
      <p:sp>
        <p:nvSpPr>
          <p:cNvPr id="3" name="Slide Number Placeholder 2">
            <a:extLst>
              <a:ext uri="{FF2B5EF4-FFF2-40B4-BE49-F238E27FC236}">
                <a16:creationId xmlns:a16="http://schemas.microsoft.com/office/drawing/2014/main" id="{702B62A6-726D-4BBF-B901-ECF2F2C065CA}"/>
              </a:ext>
            </a:extLst>
          </p:cNvPr>
          <p:cNvSpPr>
            <a:spLocks noGrp="1"/>
          </p:cNvSpPr>
          <p:nvPr>
            <p:ph type="sldNum" sz="quarter" idx="4"/>
          </p:nvPr>
        </p:nvSpPr>
        <p:spPr/>
        <p:txBody>
          <a:bodyPr/>
          <a:lstStyle/>
          <a:p>
            <a:fld id="{2066355A-084C-D24E-9AD2-7E4FC41EA627}" type="slidenum">
              <a:rPr lang="en-US" smtClean="0"/>
              <a:pPr/>
              <a:t>77</a:t>
            </a:fld>
            <a:endParaRPr lang="en-US" dirty="0"/>
          </a:p>
        </p:txBody>
      </p:sp>
      <p:sp>
        <p:nvSpPr>
          <p:cNvPr id="4" name="Content Placeholder 3">
            <a:extLst>
              <a:ext uri="{FF2B5EF4-FFF2-40B4-BE49-F238E27FC236}">
                <a16:creationId xmlns:a16="http://schemas.microsoft.com/office/drawing/2014/main" id="{2C7A6C95-5483-4DAE-8E73-105344D59FCE}"/>
              </a:ext>
            </a:extLst>
          </p:cNvPr>
          <p:cNvSpPr>
            <a:spLocks noGrp="1"/>
          </p:cNvSpPr>
          <p:nvPr>
            <p:ph idx="1"/>
          </p:nvPr>
        </p:nvSpPr>
        <p:spPr/>
        <p:txBody>
          <a:bodyPr/>
          <a:lstStyle/>
          <a:p>
            <a:r>
              <a:rPr lang="en-US" dirty="0"/>
              <a:t>Provides wireless NIC configurations.</a:t>
            </a:r>
          </a:p>
          <a:p>
            <a:pPr lvl="1"/>
            <a:r>
              <a:rPr lang="en-US" dirty="0"/>
              <a:t>Settings like SSID, encryption info, etc.</a:t>
            </a:r>
          </a:p>
        </p:txBody>
      </p:sp>
    </p:spTree>
    <p:extLst>
      <p:ext uri="{BB962C8B-B14F-4D97-AF65-F5344CB8AC3E}">
        <p14:creationId xmlns:p14="http://schemas.microsoft.com/office/powerpoint/2010/main" val="692409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F2435F7-B084-41A6-BB73-B62BB93F99C2}"/>
              </a:ext>
            </a:extLst>
          </p:cNvPr>
          <p:cNvSpPr>
            <a:spLocks noGrp="1"/>
          </p:cNvSpPr>
          <p:nvPr>
            <p:ph idx="1"/>
          </p:nvPr>
        </p:nvSpPr>
        <p:spPr/>
        <p:txBody>
          <a:bodyPr/>
          <a:lstStyle/>
          <a:p>
            <a:r>
              <a:rPr lang="en-US" dirty="0"/>
              <a:t>You need to ensure hostname and IP address are correct.</a:t>
            </a:r>
          </a:p>
          <a:p>
            <a:r>
              <a:rPr lang="en-US" dirty="0"/>
              <a:t>You also need to configure network settings with or without a GUI.</a:t>
            </a:r>
          </a:p>
          <a:p>
            <a:r>
              <a:rPr lang="en-US" dirty="0"/>
              <a:t>You'll configure both static and dynamic addresses.</a:t>
            </a:r>
          </a:p>
        </p:txBody>
      </p:sp>
      <p:sp>
        <p:nvSpPr>
          <p:cNvPr id="5" name="Title 4">
            <a:extLst>
              <a:ext uri="{FF2B5EF4-FFF2-40B4-BE49-F238E27FC236}">
                <a16:creationId xmlns:a16="http://schemas.microsoft.com/office/drawing/2014/main" id="{3A9C65FA-26A1-43BF-995F-2B650135AB59}"/>
              </a:ext>
            </a:extLst>
          </p:cNvPr>
          <p:cNvSpPr>
            <a:spLocks noGrp="1"/>
          </p:cNvSpPr>
          <p:nvPr>
            <p:ph type="title"/>
          </p:nvPr>
        </p:nvSpPr>
        <p:spPr/>
        <p:txBody>
          <a:bodyPr/>
          <a:lstStyle/>
          <a:p>
            <a:r>
              <a:rPr lang="en-US" dirty="0"/>
              <a:t>Activity: Configuring the Server's Network Identity</a:t>
            </a:r>
          </a:p>
        </p:txBody>
      </p:sp>
      <p:sp>
        <p:nvSpPr>
          <p:cNvPr id="3" name="Slide Number Placeholder 2">
            <a:extLst>
              <a:ext uri="{FF2B5EF4-FFF2-40B4-BE49-F238E27FC236}">
                <a16:creationId xmlns:a16="http://schemas.microsoft.com/office/drawing/2014/main" id="{B36278FB-B906-456A-939F-65DC9E48D693}"/>
              </a:ext>
            </a:extLst>
          </p:cNvPr>
          <p:cNvSpPr>
            <a:spLocks noGrp="1"/>
          </p:cNvSpPr>
          <p:nvPr>
            <p:ph type="sldNum" sz="quarter" idx="4"/>
          </p:nvPr>
        </p:nvSpPr>
        <p:spPr/>
        <p:txBody>
          <a:bodyPr/>
          <a:lstStyle/>
          <a:p>
            <a:fld id="{2066355A-084C-D24E-9AD2-7E4FC41EA627}" type="slidenum">
              <a:rPr lang="en-US" smtClean="0"/>
              <a:pPr/>
              <a:t>78</a:t>
            </a:fld>
            <a:endParaRPr lang="en-US" dirty="0"/>
          </a:p>
        </p:txBody>
      </p:sp>
    </p:spTree>
    <p:extLst>
      <p:ext uri="{BB962C8B-B14F-4D97-AF65-F5344CB8AC3E}">
        <p14:creationId xmlns:p14="http://schemas.microsoft.com/office/powerpoint/2010/main" val="27271903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4B71DD-7819-4D0C-926D-0670C284656F}"/>
              </a:ext>
            </a:extLst>
          </p:cNvPr>
          <p:cNvSpPr>
            <a:spLocks noGrp="1"/>
          </p:cNvSpPr>
          <p:nvPr>
            <p:ph type="title"/>
          </p:nvPr>
        </p:nvSpPr>
        <p:spPr/>
        <p:txBody>
          <a:bodyPr/>
          <a:lstStyle/>
          <a:p>
            <a:r>
              <a:rPr lang="en-US" dirty="0"/>
              <a:t>The </a:t>
            </a:r>
            <a:r>
              <a:rPr lang="en-US" dirty="0">
                <a:latin typeface="Cutive Mono" panose="020B0604020202020204" charset="0"/>
              </a:rPr>
              <a:t>ethtool</a:t>
            </a:r>
            <a:r>
              <a:rPr lang="en-US" dirty="0"/>
              <a:t> Command (Slide 1 of 2)</a:t>
            </a:r>
          </a:p>
        </p:txBody>
      </p:sp>
      <p:sp>
        <p:nvSpPr>
          <p:cNvPr id="4" name="Slide Number Placeholder 3">
            <a:extLst>
              <a:ext uri="{FF2B5EF4-FFF2-40B4-BE49-F238E27FC236}">
                <a16:creationId xmlns:a16="http://schemas.microsoft.com/office/drawing/2014/main" id="{C17ED1EB-3EC0-48EE-B0CA-09678011FB2A}"/>
              </a:ext>
            </a:extLst>
          </p:cNvPr>
          <p:cNvSpPr>
            <a:spLocks noGrp="1"/>
          </p:cNvSpPr>
          <p:nvPr>
            <p:ph type="sldNum" sz="quarter" idx="4"/>
          </p:nvPr>
        </p:nvSpPr>
        <p:spPr/>
        <p:txBody>
          <a:bodyPr/>
          <a:lstStyle/>
          <a:p>
            <a:fld id="{2066355A-084C-D24E-9AD2-7E4FC41EA627}" type="slidenum">
              <a:rPr lang="en-US" smtClean="0"/>
              <a:pPr/>
              <a:t>79</a:t>
            </a:fld>
            <a:endParaRPr lang="en-US" dirty="0"/>
          </a:p>
        </p:txBody>
      </p:sp>
      <p:sp>
        <p:nvSpPr>
          <p:cNvPr id="6" name="Content Placeholder 5">
            <a:extLst>
              <a:ext uri="{FF2B5EF4-FFF2-40B4-BE49-F238E27FC236}">
                <a16:creationId xmlns:a16="http://schemas.microsoft.com/office/drawing/2014/main" id="{8910FDFE-0693-4B35-B069-3C1068DBE441}"/>
              </a:ext>
            </a:extLst>
          </p:cNvPr>
          <p:cNvSpPr>
            <a:spLocks noGrp="1"/>
          </p:cNvSpPr>
          <p:nvPr>
            <p:ph idx="1"/>
          </p:nvPr>
        </p:nvSpPr>
        <p:spPr/>
        <p:txBody>
          <a:bodyPr/>
          <a:lstStyle/>
          <a:p>
            <a:r>
              <a:rPr lang="en-US" dirty="0"/>
              <a:t>Manages NIC driver and network configs.</a:t>
            </a:r>
          </a:p>
          <a:p>
            <a:r>
              <a:rPr lang="en-US" dirty="0"/>
              <a:t>Appears on some distros.</a:t>
            </a:r>
          </a:p>
          <a:p>
            <a:r>
              <a:rPr lang="en-US" dirty="0"/>
              <a:t>Has many options for info gathering.</a:t>
            </a:r>
          </a:p>
        </p:txBody>
      </p:sp>
    </p:spTree>
    <p:extLst>
      <p:ext uri="{BB962C8B-B14F-4D97-AF65-F5344CB8AC3E}">
        <p14:creationId xmlns:p14="http://schemas.microsoft.com/office/powerpoint/2010/main" val="1858153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788374-8858-4E57-8489-1B54F62B1652}"/>
              </a:ext>
            </a:extLst>
          </p:cNvPr>
          <p:cNvSpPr>
            <a:spLocks noGrp="1"/>
          </p:cNvSpPr>
          <p:nvPr>
            <p:ph type="title"/>
          </p:nvPr>
        </p:nvSpPr>
        <p:spPr/>
        <p:txBody>
          <a:bodyPr/>
          <a:lstStyle/>
          <a:p>
            <a:r>
              <a:rPr lang="en-US" dirty="0"/>
              <a:t>Network Identities</a:t>
            </a:r>
          </a:p>
        </p:txBody>
      </p:sp>
      <p:sp>
        <p:nvSpPr>
          <p:cNvPr id="3" name="Slide Number Placeholder 2">
            <a:extLst>
              <a:ext uri="{FF2B5EF4-FFF2-40B4-BE49-F238E27FC236}">
                <a16:creationId xmlns:a16="http://schemas.microsoft.com/office/drawing/2014/main" id="{BAA7E77F-9E82-420A-AB29-019F69CFA595}"/>
              </a:ext>
            </a:extLst>
          </p:cNvPr>
          <p:cNvSpPr>
            <a:spLocks noGrp="1"/>
          </p:cNvSpPr>
          <p:nvPr>
            <p:ph type="sldNum" sz="quarter" idx="4"/>
          </p:nvPr>
        </p:nvSpPr>
        <p:spPr/>
        <p:txBody>
          <a:bodyPr/>
          <a:lstStyle/>
          <a:p>
            <a:fld id="{2066355A-084C-D24E-9AD2-7E4FC41EA627}" type="slidenum">
              <a:rPr lang="en-US" smtClean="0"/>
              <a:pPr/>
              <a:t>8</a:t>
            </a:fld>
            <a:endParaRPr lang="en-US" dirty="0"/>
          </a:p>
        </p:txBody>
      </p:sp>
      <p:graphicFrame>
        <p:nvGraphicFramePr>
          <p:cNvPr id="6" name="Group 23">
            <a:extLst>
              <a:ext uri="{FF2B5EF4-FFF2-40B4-BE49-F238E27FC236}">
                <a16:creationId xmlns:a16="http://schemas.microsoft.com/office/drawing/2014/main" id="{8976359B-6B69-4ADE-9DBA-0BC51D075646}"/>
              </a:ext>
            </a:extLst>
          </p:cNvPr>
          <p:cNvGraphicFramePr>
            <a:graphicFrameLocks noGrp="1"/>
          </p:cNvGraphicFramePr>
          <p:nvPr>
            <p:extLst>
              <p:ext uri="{D42A27DB-BD31-4B8C-83A1-F6EECF244321}">
                <p14:modId xmlns:p14="http://schemas.microsoft.com/office/powerpoint/2010/main" val="593940007"/>
              </p:ext>
            </p:extLst>
          </p:nvPr>
        </p:nvGraphicFramePr>
        <p:xfrm>
          <a:off x="1343099" y="1523978"/>
          <a:ext cx="6453222" cy="2095544"/>
        </p:xfrm>
        <a:graphic>
          <a:graphicData uri="http://schemas.openxmlformats.org/drawingml/2006/table">
            <a:tbl>
              <a:tblPr/>
              <a:tblGrid>
                <a:gridCol w="1904629">
                  <a:extLst>
                    <a:ext uri="{9D8B030D-6E8A-4147-A177-3AD203B41FA5}">
                      <a16:colId xmlns:a16="http://schemas.microsoft.com/office/drawing/2014/main" val="20000"/>
                    </a:ext>
                  </a:extLst>
                </a:gridCol>
                <a:gridCol w="4548593">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Identifier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MAC address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Unique identity on each NIC.</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Physical address.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9082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IP address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Logical address.</a:t>
                      </a:r>
                    </a:p>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Identifies NIC in network.</a:t>
                      </a:r>
                    </a:p>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Show in dotted decimal; computer uses binary.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Hostname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Human-readable name.</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Also called computer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282912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0D2866-9FC5-4A09-8856-25D653443EE1}"/>
              </a:ext>
            </a:extLst>
          </p:cNvPr>
          <p:cNvSpPr>
            <a:spLocks noGrp="1"/>
          </p:cNvSpPr>
          <p:nvPr>
            <p:ph type="title"/>
          </p:nvPr>
        </p:nvSpPr>
        <p:spPr/>
        <p:txBody>
          <a:bodyPr/>
          <a:lstStyle/>
          <a:p>
            <a:r>
              <a:rPr lang="en-US" dirty="0"/>
              <a:t>The </a:t>
            </a:r>
            <a:r>
              <a:rPr lang="en-US" dirty="0">
                <a:latin typeface="Cutive Mono" panose="020B0604020202020204" charset="0"/>
              </a:rPr>
              <a:t>ethtool</a:t>
            </a:r>
            <a:r>
              <a:rPr lang="en-US" dirty="0"/>
              <a:t> Command (Slide 2 of 2)</a:t>
            </a:r>
          </a:p>
        </p:txBody>
      </p:sp>
      <p:sp>
        <p:nvSpPr>
          <p:cNvPr id="3" name="Slide Number Placeholder 2">
            <a:extLst>
              <a:ext uri="{FF2B5EF4-FFF2-40B4-BE49-F238E27FC236}">
                <a16:creationId xmlns:a16="http://schemas.microsoft.com/office/drawing/2014/main" id="{4CDA0BB0-7711-4AB0-AAB5-90E3B5980DCC}"/>
              </a:ext>
            </a:extLst>
          </p:cNvPr>
          <p:cNvSpPr>
            <a:spLocks noGrp="1"/>
          </p:cNvSpPr>
          <p:nvPr>
            <p:ph type="sldNum" sz="quarter" idx="4"/>
          </p:nvPr>
        </p:nvSpPr>
        <p:spPr/>
        <p:txBody>
          <a:bodyPr/>
          <a:lstStyle/>
          <a:p>
            <a:fld id="{2066355A-084C-D24E-9AD2-7E4FC41EA627}" type="slidenum">
              <a:rPr lang="en-US" smtClean="0"/>
              <a:pPr/>
              <a:t>80</a:t>
            </a:fld>
            <a:endParaRPr lang="en-US" dirty="0"/>
          </a:p>
        </p:txBody>
      </p:sp>
      <p:pic>
        <p:nvPicPr>
          <p:cNvPr id="4" name="Picture 3">
            <a:extLst>
              <a:ext uri="{FF2B5EF4-FFF2-40B4-BE49-F238E27FC236}">
                <a16:creationId xmlns:a16="http://schemas.microsoft.com/office/drawing/2014/main" id="{8B846CF7-8AA9-44D5-9BF7-5CE5C2E4A259}"/>
              </a:ext>
            </a:extLst>
          </p:cNvPr>
          <p:cNvPicPr>
            <a:picLocks noChangeAspect="1"/>
          </p:cNvPicPr>
          <p:nvPr/>
        </p:nvPicPr>
        <p:blipFill>
          <a:blip r:embed="rId2"/>
          <a:stretch>
            <a:fillRect/>
          </a:stretch>
        </p:blipFill>
        <p:spPr>
          <a:xfrm>
            <a:off x="1125127" y="1033229"/>
            <a:ext cx="6893747" cy="3338245"/>
          </a:xfrm>
          <a:prstGeom prst="rect">
            <a:avLst/>
          </a:prstGeom>
        </p:spPr>
      </p:pic>
    </p:spTree>
    <p:extLst>
      <p:ext uri="{BB962C8B-B14F-4D97-AF65-F5344CB8AC3E}">
        <p14:creationId xmlns:p14="http://schemas.microsoft.com/office/powerpoint/2010/main" val="2250031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04915-D973-4091-A989-1725CE784C73}"/>
              </a:ext>
            </a:extLst>
          </p:cNvPr>
          <p:cNvSpPr>
            <a:spLocks noGrp="1"/>
          </p:cNvSpPr>
          <p:nvPr>
            <p:ph type="title"/>
          </p:nvPr>
        </p:nvSpPr>
        <p:spPr/>
        <p:txBody>
          <a:bodyPr/>
          <a:lstStyle/>
          <a:p>
            <a:r>
              <a:rPr lang="en-US" dirty="0"/>
              <a:t>The </a:t>
            </a:r>
            <a:r>
              <a:rPr lang="en-US" dirty="0">
                <a:latin typeface="Cutive Mono" panose="020B0604020202020204" charset="0"/>
              </a:rPr>
              <a:t>brctl</a:t>
            </a:r>
            <a:r>
              <a:rPr lang="en-US" dirty="0"/>
              <a:t> Command</a:t>
            </a:r>
          </a:p>
        </p:txBody>
      </p:sp>
      <p:sp>
        <p:nvSpPr>
          <p:cNvPr id="3" name="Slide Number Placeholder 2">
            <a:extLst>
              <a:ext uri="{FF2B5EF4-FFF2-40B4-BE49-F238E27FC236}">
                <a16:creationId xmlns:a16="http://schemas.microsoft.com/office/drawing/2014/main" id="{CF79373A-5551-47A2-AE36-95BA27614C4F}"/>
              </a:ext>
            </a:extLst>
          </p:cNvPr>
          <p:cNvSpPr>
            <a:spLocks noGrp="1"/>
          </p:cNvSpPr>
          <p:nvPr>
            <p:ph type="sldNum" sz="quarter" idx="4"/>
          </p:nvPr>
        </p:nvSpPr>
        <p:spPr/>
        <p:txBody>
          <a:bodyPr/>
          <a:lstStyle/>
          <a:p>
            <a:fld id="{2066355A-084C-D24E-9AD2-7E4FC41EA627}" type="slidenum">
              <a:rPr lang="en-US" smtClean="0"/>
              <a:pPr/>
              <a:t>81</a:t>
            </a:fld>
            <a:endParaRPr lang="en-US" dirty="0"/>
          </a:p>
        </p:txBody>
      </p:sp>
      <p:sp>
        <p:nvSpPr>
          <p:cNvPr id="4" name="Content Placeholder 3">
            <a:extLst>
              <a:ext uri="{FF2B5EF4-FFF2-40B4-BE49-F238E27FC236}">
                <a16:creationId xmlns:a16="http://schemas.microsoft.com/office/drawing/2014/main" id="{77656F03-F3BD-4256-80C2-28189919BD94}"/>
              </a:ext>
            </a:extLst>
          </p:cNvPr>
          <p:cNvSpPr>
            <a:spLocks noGrp="1"/>
          </p:cNvSpPr>
          <p:nvPr>
            <p:ph idx="1"/>
          </p:nvPr>
        </p:nvSpPr>
        <p:spPr/>
        <p:txBody>
          <a:bodyPr/>
          <a:lstStyle/>
          <a:p>
            <a:r>
              <a:rPr lang="en-US" dirty="0"/>
              <a:t>Configures network bridging.</a:t>
            </a:r>
          </a:p>
          <a:p>
            <a:pPr lvl="1"/>
            <a:r>
              <a:rPr lang="en-US" dirty="0"/>
              <a:t>Associating two networks together.</a:t>
            </a:r>
          </a:p>
          <a:p>
            <a:pPr lvl="1"/>
            <a:r>
              <a:rPr lang="en-US" dirty="0"/>
              <a:t>Works at Layer 2 with MAC addresses.</a:t>
            </a:r>
          </a:p>
          <a:p>
            <a:r>
              <a:rPr lang="en-US" dirty="0"/>
              <a:t>Example process:</a:t>
            </a:r>
          </a:p>
          <a:p>
            <a:pPr marL="685800" lvl="1" indent="-342900">
              <a:buFont typeface="+mj-lt"/>
              <a:buAutoNum type="arabicPeriod"/>
            </a:pPr>
            <a:r>
              <a:rPr lang="en-US" dirty="0">
                <a:latin typeface="Cutive Mono" panose="020B0604020202020204" charset="0"/>
              </a:rPr>
              <a:t>brctl show</a:t>
            </a:r>
          </a:p>
          <a:p>
            <a:pPr marL="685800" lvl="1" indent="-342900">
              <a:buFont typeface="+mj-lt"/>
              <a:buAutoNum type="arabicPeriod"/>
            </a:pPr>
            <a:r>
              <a:rPr lang="en-US" dirty="0">
                <a:latin typeface="Cutive Mono" panose="020B0604020202020204" charset="0"/>
              </a:rPr>
              <a:t>brctl addbr {bridge name}</a:t>
            </a:r>
          </a:p>
          <a:p>
            <a:pPr marL="685800" lvl="1" indent="-342900">
              <a:buFont typeface="+mj-lt"/>
              <a:buAutoNum type="arabicPeriod"/>
            </a:pPr>
            <a:r>
              <a:rPr lang="en-US" dirty="0">
                <a:latin typeface="Cutive Mono" panose="020B0604020202020204" charset="0"/>
              </a:rPr>
              <a:t>brctl addif {bridge name} eth0</a:t>
            </a:r>
          </a:p>
          <a:p>
            <a:pPr marL="685800" lvl="1" indent="-342900">
              <a:buFont typeface="+mj-lt"/>
              <a:buAutoNum type="arabicPeriod"/>
            </a:pPr>
            <a:r>
              <a:rPr lang="en-US" dirty="0">
                <a:latin typeface="Cutive Mono" panose="020B0604020202020204" charset="0"/>
              </a:rPr>
              <a:t>brctl addif {bridge name} eth1</a:t>
            </a:r>
          </a:p>
        </p:txBody>
      </p:sp>
    </p:spTree>
    <p:extLst>
      <p:ext uri="{BB962C8B-B14F-4D97-AF65-F5344CB8AC3E}">
        <p14:creationId xmlns:p14="http://schemas.microsoft.com/office/powerpoint/2010/main" val="14750213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AAC59-C483-4988-A3E5-EB33D859F0C3}"/>
              </a:ext>
            </a:extLst>
          </p:cNvPr>
          <p:cNvSpPr>
            <a:spLocks noGrp="1"/>
          </p:cNvSpPr>
          <p:nvPr>
            <p:ph type="title"/>
          </p:nvPr>
        </p:nvSpPr>
        <p:spPr/>
        <p:txBody>
          <a:bodyPr/>
          <a:lstStyle/>
          <a:p>
            <a:r>
              <a:rPr lang="en-US" dirty="0"/>
              <a:t>NIC Bonding (Slide 1 of 2)</a:t>
            </a:r>
          </a:p>
        </p:txBody>
      </p:sp>
      <p:sp>
        <p:nvSpPr>
          <p:cNvPr id="6" name="Text Placeholder 5">
            <a:extLst>
              <a:ext uri="{FF2B5EF4-FFF2-40B4-BE49-F238E27FC236}">
                <a16:creationId xmlns:a16="http://schemas.microsoft.com/office/drawing/2014/main" id="{3DF67C00-CFBE-42A2-A598-05DD458CBDBD}"/>
              </a:ext>
            </a:extLst>
          </p:cNvPr>
          <p:cNvSpPr>
            <a:spLocks noGrp="1"/>
          </p:cNvSpPr>
          <p:nvPr>
            <p:ph type="body" sz="quarter" idx="13"/>
          </p:nvPr>
        </p:nvSpPr>
        <p:spPr/>
        <p:txBody>
          <a:bodyPr/>
          <a:lstStyle/>
          <a:p>
            <a:r>
              <a:rPr lang="en-US" dirty="0"/>
              <a:t>The technique of associating two network interfaces together so that they are managed as a single device.</a:t>
            </a:r>
          </a:p>
        </p:txBody>
      </p:sp>
      <p:sp>
        <p:nvSpPr>
          <p:cNvPr id="3" name="Slide Number Placeholder 2">
            <a:extLst>
              <a:ext uri="{FF2B5EF4-FFF2-40B4-BE49-F238E27FC236}">
                <a16:creationId xmlns:a16="http://schemas.microsoft.com/office/drawing/2014/main" id="{23AE938E-C9A5-47F6-9AEA-D941409CA9F1}"/>
              </a:ext>
            </a:extLst>
          </p:cNvPr>
          <p:cNvSpPr>
            <a:spLocks noGrp="1"/>
          </p:cNvSpPr>
          <p:nvPr>
            <p:ph type="sldNum" sz="quarter" idx="4"/>
          </p:nvPr>
        </p:nvSpPr>
        <p:spPr/>
        <p:txBody>
          <a:bodyPr/>
          <a:lstStyle/>
          <a:p>
            <a:fld id="{2066355A-084C-D24E-9AD2-7E4FC41EA627}" type="slidenum">
              <a:rPr lang="en-US" smtClean="0"/>
              <a:pPr/>
              <a:t>82</a:t>
            </a:fld>
            <a:endParaRPr lang="en-US" dirty="0"/>
          </a:p>
        </p:txBody>
      </p:sp>
      <p:sp>
        <p:nvSpPr>
          <p:cNvPr id="5" name="Content Placeholder 4">
            <a:extLst>
              <a:ext uri="{FF2B5EF4-FFF2-40B4-BE49-F238E27FC236}">
                <a16:creationId xmlns:a16="http://schemas.microsoft.com/office/drawing/2014/main" id="{7C6CCE15-BB6F-4586-B81C-695D2B142A76}"/>
              </a:ext>
            </a:extLst>
          </p:cNvPr>
          <p:cNvSpPr>
            <a:spLocks noGrp="1"/>
          </p:cNvSpPr>
          <p:nvPr>
            <p:ph idx="1"/>
          </p:nvPr>
        </p:nvSpPr>
        <p:spPr/>
        <p:txBody>
          <a:bodyPr/>
          <a:lstStyle/>
          <a:p>
            <a:r>
              <a:rPr lang="en-US" dirty="0"/>
              <a:t>Aggregates bandwidth</a:t>
            </a:r>
          </a:p>
          <a:p>
            <a:r>
              <a:rPr lang="en-US" dirty="0"/>
              <a:t>Provides fault tolerance/redundancy.</a:t>
            </a:r>
          </a:p>
          <a:p>
            <a:pPr lvl="1"/>
            <a:r>
              <a:rPr lang="en-US" dirty="0"/>
              <a:t>If one NIC fails, other still provides connectivity.</a:t>
            </a:r>
          </a:p>
          <a:p>
            <a:r>
              <a:rPr lang="en-US" dirty="0"/>
              <a:t>Provides load balancing.</a:t>
            </a:r>
          </a:p>
          <a:p>
            <a:pPr lvl="1"/>
            <a:r>
              <a:rPr lang="en-US" dirty="0"/>
              <a:t>Prevents one NIC from being overwhelmed.</a:t>
            </a:r>
          </a:p>
          <a:p>
            <a:r>
              <a:rPr lang="en-US" dirty="0"/>
              <a:t>Active/passive setup:</a:t>
            </a:r>
          </a:p>
          <a:p>
            <a:pPr lvl="1"/>
            <a:r>
              <a:rPr lang="en-US" dirty="0"/>
              <a:t>System fails over to second NIC if first NIC fails.</a:t>
            </a:r>
          </a:p>
          <a:p>
            <a:r>
              <a:rPr lang="en-US" dirty="0"/>
              <a:t>Supported in Linux.</a:t>
            </a:r>
          </a:p>
          <a:p>
            <a:pPr lvl="1"/>
            <a:r>
              <a:rPr lang="en-US" dirty="0"/>
              <a:t>Switch must support EtherChannel.</a:t>
            </a:r>
          </a:p>
        </p:txBody>
      </p:sp>
    </p:spTree>
    <p:extLst>
      <p:ext uri="{BB962C8B-B14F-4D97-AF65-F5344CB8AC3E}">
        <p14:creationId xmlns:p14="http://schemas.microsoft.com/office/powerpoint/2010/main" val="9925603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83021-077C-AE48-977E-6EB747921E04}"/>
              </a:ext>
            </a:extLst>
          </p:cNvPr>
          <p:cNvSpPr>
            <a:spLocks noGrp="1"/>
          </p:cNvSpPr>
          <p:nvPr>
            <p:ph type="title"/>
          </p:nvPr>
        </p:nvSpPr>
        <p:spPr/>
        <p:txBody>
          <a:bodyPr/>
          <a:lstStyle/>
          <a:p>
            <a:r>
              <a:rPr lang="en-US" dirty="0"/>
              <a:t>NIC Bonding (Slide 2 of 2)</a:t>
            </a:r>
          </a:p>
        </p:txBody>
      </p:sp>
      <p:sp>
        <p:nvSpPr>
          <p:cNvPr id="3" name="Slide Number Placeholder 2">
            <a:extLst>
              <a:ext uri="{FF2B5EF4-FFF2-40B4-BE49-F238E27FC236}">
                <a16:creationId xmlns:a16="http://schemas.microsoft.com/office/drawing/2014/main" id="{9C2124CF-42DE-834D-8334-37F8C9FE61F8}"/>
              </a:ext>
            </a:extLst>
          </p:cNvPr>
          <p:cNvSpPr>
            <a:spLocks noGrp="1"/>
          </p:cNvSpPr>
          <p:nvPr>
            <p:ph type="sldNum" sz="quarter" idx="4"/>
          </p:nvPr>
        </p:nvSpPr>
        <p:spPr/>
        <p:txBody>
          <a:bodyPr/>
          <a:lstStyle/>
          <a:p>
            <a:fld id="{2066355A-084C-D24E-9AD2-7E4FC41EA627}" type="slidenum">
              <a:rPr lang="en-US" smtClean="0"/>
              <a:pPr/>
              <a:t>83</a:t>
            </a:fld>
            <a:endParaRPr lang="en-US" dirty="0"/>
          </a:p>
        </p:txBody>
      </p:sp>
      <p:pic>
        <p:nvPicPr>
          <p:cNvPr id="8" name="Picture 7">
            <a:extLst>
              <a:ext uri="{FF2B5EF4-FFF2-40B4-BE49-F238E27FC236}">
                <a16:creationId xmlns:a16="http://schemas.microsoft.com/office/drawing/2014/main" id="{DDE0CF37-6452-46AE-8130-27F28489AD9C}"/>
              </a:ext>
            </a:extLst>
          </p:cNvPr>
          <p:cNvPicPr>
            <a:picLocks noChangeAspect="1"/>
          </p:cNvPicPr>
          <p:nvPr/>
        </p:nvPicPr>
        <p:blipFill>
          <a:blip r:embed="rId2"/>
          <a:stretch>
            <a:fillRect/>
          </a:stretch>
        </p:blipFill>
        <p:spPr>
          <a:xfrm>
            <a:off x="1450855" y="1551952"/>
            <a:ext cx="6242291" cy="1913143"/>
          </a:xfrm>
          <a:prstGeom prst="rect">
            <a:avLst/>
          </a:prstGeom>
        </p:spPr>
      </p:pic>
    </p:spTree>
    <p:extLst>
      <p:ext uri="{BB962C8B-B14F-4D97-AF65-F5344CB8AC3E}">
        <p14:creationId xmlns:p14="http://schemas.microsoft.com/office/powerpoint/2010/main" val="8166128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B2C01-95E2-44F9-A53D-5B162DC60473}"/>
              </a:ext>
            </a:extLst>
          </p:cNvPr>
          <p:cNvSpPr>
            <a:spLocks noGrp="1"/>
          </p:cNvSpPr>
          <p:nvPr>
            <p:ph type="title"/>
          </p:nvPr>
        </p:nvSpPr>
        <p:spPr/>
        <p:txBody>
          <a:bodyPr/>
          <a:lstStyle/>
          <a:p>
            <a:r>
              <a:rPr lang="en-US" dirty="0"/>
              <a:t>The </a:t>
            </a:r>
            <a:r>
              <a:rPr lang="en-US" dirty="0">
                <a:latin typeface="Cutive Mono" panose="020B0604020202020204" charset="0"/>
              </a:rPr>
              <a:t>/etc/sysconfig/network-scripts/</a:t>
            </a:r>
            <a:r>
              <a:rPr lang="en-US" dirty="0"/>
              <a:t> Directory (Slide 1 of 2)</a:t>
            </a:r>
          </a:p>
        </p:txBody>
      </p:sp>
      <p:sp>
        <p:nvSpPr>
          <p:cNvPr id="3" name="Slide Number Placeholder 2">
            <a:extLst>
              <a:ext uri="{FF2B5EF4-FFF2-40B4-BE49-F238E27FC236}">
                <a16:creationId xmlns:a16="http://schemas.microsoft.com/office/drawing/2014/main" id="{0622E6C8-738D-49B2-9E33-2A39E4C5C067}"/>
              </a:ext>
            </a:extLst>
          </p:cNvPr>
          <p:cNvSpPr>
            <a:spLocks noGrp="1"/>
          </p:cNvSpPr>
          <p:nvPr>
            <p:ph type="sldNum" sz="quarter" idx="4"/>
          </p:nvPr>
        </p:nvSpPr>
        <p:spPr/>
        <p:txBody>
          <a:bodyPr/>
          <a:lstStyle/>
          <a:p>
            <a:fld id="{2066355A-084C-D24E-9AD2-7E4FC41EA627}" type="slidenum">
              <a:rPr lang="en-US" smtClean="0"/>
              <a:pPr/>
              <a:t>84</a:t>
            </a:fld>
            <a:endParaRPr lang="en-US" dirty="0"/>
          </a:p>
        </p:txBody>
      </p:sp>
      <p:sp>
        <p:nvSpPr>
          <p:cNvPr id="4" name="Content Placeholder 3">
            <a:extLst>
              <a:ext uri="{FF2B5EF4-FFF2-40B4-BE49-F238E27FC236}">
                <a16:creationId xmlns:a16="http://schemas.microsoft.com/office/drawing/2014/main" id="{BB376DE4-D8B9-4AC1-88EE-B0FB40AD4F66}"/>
              </a:ext>
            </a:extLst>
          </p:cNvPr>
          <p:cNvSpPr>
            <a:spLocks noGrp="1"/>
          </p:cNvSpPr>
          <p:nvPr>
            <p:ph idx="1"/>
          </p:nvPr>
        </p:nvSpPr>
        <p:spPr/>
        <p:txBody>
          <a:bodyPr/>
          <a:lstStyle/>
          <a:p>
            <a:r>
              <a:rPr lang="en-US" dirty="0"/>
              <a:t>Contains device configuration files.</a:t>
            </a:r>
          </a:p>
          <a:p>
            <a:pPr lvl="1"/>
            <a:r>
              <a:rPr lang="en-US" dirty="0"/>
              <a:t>NICs, bonds, bridges, etc.</a:t>
            </a:r>
          </a:p>
          <a:p>
            <a:pPr lvl="1"/>
            <a:r>
              <a:rPr lang="en-US" dirty="0"/>
              <a:t>Take form of </a:t>
            </a:r>
            <a:r>
              <a:rPr lang="en-US" dirty="0">
                <a:latin typeface="Cutive Mono" panose="020B0604020202020204" charset="0"/>
              </a:rPr>
              <a:t>ifcfg-&lt;NIC&gt;</a:t>
            </a:r>
          </a:p>
          <a:p>
            <a:r>
              <a:rPr lang="en-US" dirty="0"/>
              <a:t>Used to set NIC as enabled.</a:t>
            </a:r>
          </a:p>
          <a:p>
            <a:r>
              <a:rPr lang="en-US" dirty="0"/>
              <a:t>Used to set NIC as having a static or dynamic IP address.</a:t>
            </a:r>
          </a:p>
          <a:p>
            <a:r>
              <a:rPr lang="en-US" dirty="0"/>
              <a:t>Settings vary depending on device type.</a:t>
            </a:r>
          </a:p>
          <a:p>
            <a:r>
              <a:rPr lang="en-US" dirty="0"/>
              <a:t>Use NetworkManager to edit these scripts rather than a text editor.</a:t>
            </a:r>
          </a:p>
        </p:txBody>
      </p:sp>
    </p:spTree>
    <p:extLst>
      <p:ext uri="{BB962C8B-B14F-4D97-AF65-F5344CB8AC3E}">
        <p14:creationId xmlns:p14="http://schemas.microsoft.com/office/powerpoint/2010/main" val="37345572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728C82-C6A1-4433-B454-1FFA71A4BC39}"/>
              </a:ext>
            </a:extLst>
          </p:cNvPr>
          <p:cNvSpPr>
            <a:spLocks noGrp="1"/>
          </p:cNvSpPr>
          <p:nvPr>
            <p:ph type="title"/>
          </p:nvPr>
        </p:nvSpPr>
        <p:spPr/>
        <p:txBody>
          <a:bodyPr/>
          <a:lstStyle/>
          <a:p>
            <a:r>
              <a:rPr lang="en-US" dirty="0"/>
              <a:t>The </a:t>
            </a:r>
            <a:r>
              <a:rPr lang="en-US" dirty="0">
                <a:latin typeface="Cutive Mono" panose="020B0604020202020204" charset="0"/>
              </a:rPr>
              <a:t>/etc/sysconfig/network-scripts/</a:t>
            </a:r>
            <a:r>
              <a:rPr lang="en-US" dirty="0"/>
              <a:t> Directory (Slide 2 of 2)</a:t>
            </a:r>
          </a:p>
        </p:txBody>
      </p:sp>
      <p:sp>
        <p:nvSpPr>
          <p:cNvPr id="3" name="Slide Number Placeholder 2">
            <a:extLst>
              <a:ext uri="{FF2B5EF4-FFF2-40B4-BE49-F238E27FC236}">
                <a16:creationId xmlns:a16="http://schemas.microsoft.com/office/drawing/2014/main" id="{DCE41543-FF70-4E99-B686-2C9D4BBEB552}"/>
              </a:ext>
            </a:extLst>
          </p:cNvPr>
          <p:cNvSpPr>
            <a:spLocks noGrp="1"/>
          </p:cNvSpPr>
          <p:nvPr>
            <p:ph type="sldNum" sz="quarter" idx="4"/>
          </p:nvPr>
        </p:nvSpPr>
        <p:spPr/>
        <p:txBody>
          <a:bodyPr/>
          <a:lstStyle/>
          <a:p>
            <a:fld id="{2066355A-084C-D24E-9AD2-7E4FC41EA627}" type="slidenum">
              <a:rPr lang="en-US" smtClean="0"/>
              <a:pPr/>
              <a:t>85</a:t>
            </a:fld>
            <a:endParaRPr lang="en-US" dirty="0"/>
          </a:p>
        </p:txBody>
      </p:sp>
      <p:pic>
        <p:nvPicPr>
          <p:cNvPr id="4" name="Picture 3">
            <a:extLst>
              <a:ext uri="{FF2B5EF4-FFF2-40B4-BE49-F238E27FC236}">
                <a16:creationId xmlns:a16="http://schemas.microsoft.com/office/drawing/2014/main" id="{ED69A414-3CAD-4F70-967B-3EA99A65B8C2}"/>
              </a:ext>
            </a:extLst>
          </p:cNvPr>
          <p:cNvPicPr>
            <a:picLocks noChangeAspect="1"/>
          </p:cNvPicPr>
          <p:nvPr/>
        </p:nvPicPr>
        <p:blipFill>
          <a:blip r:embed="rId2"/>
          <a:stretch>
            <a:fillRect/>
          </a:stretch>
        </p:blipFill>
        <p:spPr>
          <a:xfrm>
            <a:off x="1075435" y="1105419"/>
            <a:ext cx="6993131" cy="3386371"/>
          </a:xfrm>
          <a:prstGeom prst="rect">
            <a:avLst/>
          </a:prstGeom>
        </p:spPr>
      </p:pic>
    </p:spTree>
    <p:extLst>
      <p:ext uri="{BB962C8B-B14F-4D97-AF65-F5344CB8AC3E}">
        <p14:creationId xmlns:p14="http://schemas.microsoft.com/office/powerpoint/2010/main" val="25645763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10820-86CB-43D4-87C0-B6C5259E4EB2}"/>
              </a:ext>
            </a:extLst>
          </p:cNvPr>
          <p:cNvSpPr>
            <a:spLocks noGrp="1"/>
          </p:cNvSpPr>
          <p:nvPr>
            <p:ph type="title"/>
          </p:nvPr>
        </p:nvSpPr>
        <p:spPr/>
        <p:txBody>
          <a:bodyPr/>
          <a:lstStyle/>
          <a:p>
            <a:r>
              <a:rPr lang="en-US" dirty="0"/>
              <a:t>The </a:t>
            </a:r>
            <a:r>
              <a:rPr lang="en-US" dirty="0">
                <a:latin typeface="Cutive Mono" panose="020B0604020202020204" charset="0"/>
              </a:rPr>
              <a:t>/etc/sysconfig/network</a:t>
            </a:r>
            <a:r>
              <a:rPr lang="en-US" dirty="0"/>
              <a:t> File</a:t>
            </a:r>
          </a:p>
        </p:txBody>
      </p:sp>
      <p:sp>
        <p:nvSpPr>
          <p:cNvPr id="3" name="Slide Number Placeholder 2">
            <a:extLst>
              <a:ext uri="{FF2B5EF4-FFF2-40B4-BE49-F238E27FC236}">
                <a16:creationId xmlns:a16="http://schemas.microsoft.com/office/drawing/2014/main" id="{6E024924-6E6E-4739-9432-C6AF3FBD8933}"/>
              </a:ext>
            </a:extLst>
          </p:cNvPr>
          <p:cNvSpPr>
            <a:spLocks noGrp="1"/>
          </p:cNvSpPr>
          <p:nvPr>
            <p:ph type="sldNum" sz="quarter" idx="4"/>
          </p:nvPr>
        </p:nvSpPr>
        <p:spPr/>
        <p:txBody>
          <a:bodyPr/>
          <a:lstStyle/>
          <a:p>
            <a:fld id="{2066355A-084C-D24E-9AD2-7E4FC41EA627}" type="slidenum">
              <a:rPr lang="en-US" smtClean="0"/>
              <a:pPr/>
              <a:t>86</a:t>
            </a:fld>
            <a:endParaRPr lang="en-US" dirty="0"/>
          </a:p>
        </p:txBody>
      </p:sp>
      <p:sp>
        <p:nvSpPr>
          <p:cNvPr id="4" name="Content Placeholder 3">
            <a:extLst>
              <a:ext uri="{FF2B5EF4-FFF2-40B4-BE49-F238E27FC236}">
                <a16:creationId xmlns:a16="http://schemas.microsoft.com/office/drawing/2014/main" id="{3DB9EB26-2215-432B-909E-7B1B065A6392}"/>
              </a:ext>
            </a:extLst>
          </p:cNvPr>
          <p:cNvSpPr>
            <a:spLocks noGrp="1"/>
          </p:cNvSpPr>
          <p:nvPr>
            <p:ph idx="1"/>
          </p:nvPr>
        </p:nvSpPr>
        <p:spPr/>
        <p:txBody>
          <a:bodyPr/>
          <a:lstStyle/>
          <a:p>
            <a:r>
              <a:rPr lang="en-US" dirty="0"/>
              <a:t>Configures whether network should be enabled at boot.</a:t>
            </a:r>
          </a:p>
          <a:p>
            <a:r>
              <a:rPr lang="en-US" dirty="0"/>
              <a:t>Configures hostname, gateway, etc.</a:t>
            </a:r>
          </a:p>
          <a:p>
            <a:r>
              <a:rPr lang="en-US" dirty="0"/>
              <a:t>Can be configured per-NIC in scripts mentioned previously.</a:t>
            </a:r>
          </a:p>
          <a:p>
            <a:r>
              <a:rPr lang="en-US" dirty="0"/>
              <a:t>Mostly found on Red Hat-based distros.</a:t>
            </a:r>
          </a:p>
          <a:p>
            <a:r>
              <a:rPr lang="en-US" dirty="0">
                <a:latin typeface="Cutive Mono" panose="020B0604020202020204" charset="0"/>
              </a:rPr>
              <a:t>/etc/sysconfig/interfaces</a:t>
            </a:r>
            <a:r>
              <a:rPr lang="en-US" dirty="0"/>
              <a:t> is found on Debian derivatives.</a:t>
            </a:r>
          </a:p>
        </p:txBody>
      </p:sp>
    </p:spTree>
    <p:extLst>
      <p:ext uri="{BB962C8B-B14F-4D97-AF65-F5344CB8AC3E}">
        <p14:creationId xmlns:p14="http://schemas.microsoft.com/office/powerpoint/2010/main" val="3283389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E5D5BAE-00AF-426C-8846-EB3526E81615}"/>
              </a:ext>
            </a:extLst>
          </p:cNvPr>
          <p:cNvSpPr>
            <a:spLocks noGrp="1"/>
          </p:cNvSpPr>
          <p:nvPr>
            <p:ph type="body" sz="quarter" idx="13"/>
          </p:nvPr>
        </p:nvSpPr>
        <p:spPr/>
        <p:txBody>
          <a:bodyPr/>
          <a:lstStyle/>
          <a:p>
            <a:r>
              <a:rPr lang="en-US" dirty="0"/>
              <a:t>Discussing Connecting to a Network</a:t>
            </a:r>
          </a:p>
        </p:txBody>
      </p:sp>
      <p:sp>
        <p:nvSpPr>
          <p:cNvPr id="3" name="Slide Number Placeholder 2">
            <a:extLst>
              <a:ext uri="{FF2B5EF4-FFF2-40B4-BE49-F238E27FC236}">
                <a16:creationId xmlns:a16="http://schemas.microsoft.com/office/drawing/2014/main" id="{6CDF6208-7E28-4542-9917-8BA1A8C8D16B}"/>
              </a:ext>
            </a:extLst>
          </p:cNvPr>
          <p:cNvSpPr>
            <a:spLocks noGrp="1"/>
          </p:cNvSpPr>
          <p:nvPr>
            <p:ph type="sldNum" sz="quarter" idx="4"/>
          </p:nvPr>
        </p:nvSpPr>
        <p:spPr/>
        <p:txBody>
          <a:bodyPr/>
          <a:lstStyle/>
          <a:p>
            <a:fld id="{2066355A-084C-D24E-9AD2-7E4FC41EA627}" type="slidenum">
              <a:rPr lang="en-US" smtClean="0"/>
              <a:pPr/>
              <a:t>87</a:t>
            </a:fld>
            <a:endParaRPr lang="en-US" dirty="0"/>
          </a:p>
        </p:txBody>
      </p:sp>
    </p:spTree>
    <p:extLst>
      <p:ext uri="{BB962C8B-B14F-4D97-AF65-F5344CB8AC3E}">
        <p14:creationId xmlns:p14="http://schemas.microsoft.com/office/powerpoint/2010/main" val="25549266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761CD8-FCEA-584A-8FB6-DF29B1BA402F}"/>
              </a:ext>
            </a:extLst>
          </p:cNvPr>
          <p:cNvSpPr>
            <a:spLocks noGrp="1"/>
          </p:cNvSpPr>
          <p:nvPr>
            <p:ph idx="1"/>
          </p:nvPr>
        </p:nvSpPr>
        <p:spPr/>
        <p:txBody>
          <a:bodyPr/>
          <a:lstStyle/>
          <a:p>
            <a:r>
              <a:rPr lang="en-US" b="1" dirty="0"/>
              <a:t>You are setting up a new Linux server on your corporate network. For a computer to participate on a network, what must the server possess?</a:t>
            </a:r>
          </a:p>
          <a:p>
            <a:endParaRPr lang="en-US" b="1" dirty="0"/>
          </a:p>
          <a:p>
            <a:r>
              <a:rPr lang="en-US" b="1" dirty="0"/>
              <a:t>ANSWER:</a:t>
            </a:r>
          </a:p>
          <a:p>
            <a:pPr lvl="1"/>
            <a:r>
              <a:rPr lang="en-US" dirty="0"/>
              <a:t>To participate on the network, the server must have a valid identity as well as know the location of a few key services.</a:t>
            </a:r>
          </a:p>
          <a:p>
            <a:endParaRPr lang="en-US" dirty="0"/>
          </a:p>
        </p:txBody>
      </p:sp>
      <p:sp>
        <p:nvSpPr>
          <p:cNvPr id="3" name="Title 2">
            <a:extLst>
              <a:ext uri="{FF2B5EF4-FFF2-40B4-BE49-F238E27FC236}">
                <a16:creationId xmlns:a16="http://schemas.microsoft.com/office/drawing/2014/main" id="{8A4082D2-AB7D-7948-81B0-796AE462F8B5}"/>
              </a:ext>
            </a:extLst>
          </p:cNvPr>
          <p:cNvSpPr>
            <a:spLocks noGrp="1"/>
          </p:cNvSpPr>
          <p:nvPr>
            <p:ph type="title"/>
          </p:nvPr>
        </p:nvSpPr>
        <p:spPr/>
        <p:txBody>
          <a:bodyPr/>
          <a:lstStyle/>
          <a:p>
            <a:r>
              <a:rPr lang="en-US" dirty="0"/>
              <a:t>Activity 10-4: Discussing Connecting to a Network</a:t>
            </a:r>
          </a:p>
        </p:txBody>
      </p:sp>
      <p:sp>
        <p:nvSpPr>
          <p:cNvPr id="4" name="Slide Number Placeholder 3">
            <a:extLst>
              <a:ext uri="{FF2B5EF4-FFF2-40B4-BE49-F238E27FC236}">
                <a16:creationId xmlns:a16="http://schemas.microsoft.com/office/drawing/2014/main" id="{391E3644-D406-1A45-A43F-5FEC5B6B5866}"/>
              </a:ext>
            </a:extLst>
          </p:cNvPr>
          <p:cNvSpPr>
            <a:spLocks noGrp="1"/>
          </p:cNvSpPr>
          <p:nvPr>
            <p:ph type="sldNum" sz="quarter" idx="4"/>
          </p:nvPr>
        </p:nvSpPr>
        <p:spPr/>
        <p:txBody>
          <a:bodyPr/>
          <a:lstStyle/>
          <a:p>
            <a:fld id="{2066355A-084C-D24E-9AD2-7E4FC41EA627}" type="slidenum">
              <a:rPr lang="en-US" smtClean="0"/>
              <a:pPr/>
              <a:t>88</a:t>
            </a:fld>
            <a:endParaRPr lang="en-US" dirty="0"/>
          </a:p>
        </p:txBody>
      </p:sp>
    </p:spTree>
    <p:extLst>
      <p:ext uri="{BB962C8B-B14F-4D97-AF65-F5344CB8AC3E}">
        <p14:creationId xmlns:p14="http://schemas.microsoft.com/office/powerpoint/2010/main" val="242585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761CD8-FCEA-584A-8FB6-DF29B1BA402F}"/>
              </a:ext>
            </a:extLst>
          </p:cNvPr>
          <p:cNvSpPr>
            <a:spLocks noGrp="1"/>
          </p:cNvSpPr>
          <p:nvPr>
            <p:ph idx="1"/>
          </p:nvPr>
        </p:nvSpPr>
        <p:spPr/>
        <p:txBody>
          <a:bodyPr/>
          <a:lstStyle/>
          <a:p>
            <a:r>
              <a:rPr lang="en-US" b="1" dirty="0"/>
              <a:t>Your manager has set up a new project for you and your team to give descriptive hostnames to all Linux servers. How can you set a system's hostname to fswebserver01?</a:t>
            </a:r>
          </a:p>
          <a:p>
            <a:endParaRPr lang="en-US" b="1" dirty="0"/>
          </a:p>
          <a:p>
            <a:r>
              <a:rPr lang="en-US" b="1" dirty="0"/>
              <a:t>ANSWER:</a:t>
            </a:r>
          </a:p>
          <a:p>
            <a:pPr lvl="1"/>
            <a:r>
              <a:rPr lang="en-US" dirty="0" err="1"/>
              <a:t>sudo</a:t>
            </a:r>
            <a:r>
              <a:rPr lang="en-US" dirty="0"/>
              <a:t> </a:t>
            </a:r>
            <a:r>
              <a:rPr lang="en-US" dirty="0" err="1"/>
              <a:t>hostnamectl</a:t>
            </a:r>
            <a:r>
              <a:rPr lang="en-US" dirty="0"/>
              <a:t> set-hostname fswebserver01</a:t>
            </a:r>
          </a:p>
          <a:p>
            <a:endParaRPr lang="en-US" dirty="0"/>
          </a:p>
        </p:txBody>
      </p:sp>
      <p:sp>
        <p:nvSpPr>
          <p:cNvPr id="3" name="Title 2">
            <a:extLst>
              <a:ext uri="{FF2B5EF4-FFF2-40B4-BE49-F238E27FC236}">
                <a16:creationId xmlns:a16="http://schemas.microsoft.com/office/drawing/2014/main" id="{8A4082D2-AB7D-7948-81B0-796AE462F8B5}"/>
              </a:ext>
            </a:extLst>
          </p:cNvPr>
          <p:cNvSpPr>
            <a:spLocks noGrp="1"/>
          </p:cNvSpPr>
          <p:nvPr>
            <p:ph type="title"/>
          </p:nvPr>
        </p:nvSpPr>
        <p:spPr/>
        <p:txBody>
          <a:bodyPr/>
          <a:lstStyle/>
          <a:p>
            <a:r>
              <a:rPr lang="en-US" dirty="0"/>
              <a:t>Activity 10-4: Discussing Connecting to a Network</a:t>
            </a:r>
          </a:p>
        </p:txBody>
      </p:sp>
      <p:sp>
        <p:nvSpPr>
          <p:cNvPr id="4" name="Slide Number Placeholder 3">
            <a:extLst>
              <a:ext uri="{FF2B5EF4-FFF2-40B4-BE49-F238E27FC236}">
                <a16:creationId xmlns:a16="http://schemas.microsoft.com/office/drawing/2014/main" id="{391E3644-D406-1A45-A43F-5FEC5B6B5866}"/>
              </a:ext>
            </a:extLst>
          </p:cNvPr>
          <p:cNvSpPr>
            <a:spLocks noGrp="1"/>
          </p:cNvSpPr>
          <p:nvPr>
            <p:ph type="sldNum" sz="quarter" idx="4"/>
          </p:nvPr>
        </p:nvSpPr>
        <p:spPr/>
        <p:txBody>
          <a:bodyPr/>
          <a:lstStyle/>
          <a:p>
            <a:fld id="{2066355A-084C-D24E-9AD2-7E4FC41EA627}" type="slidenum">
              <a:rPr lang="en-US" smtClean="0"/>
              <a:pPr/>
              <a:t>89</a:t>
            </a:fld>
            <a:endParaRPr lang="en-US" dirty="0"/>
          </a:p>
        </p:txBody>
      </p:sp>
    </p:spTree>
    <p:extLst>
      <p:ext uri="{BB962C8B-B14F-4D97-AF65-F5344CB8AC3E}">
        <p14:creationId xmlns:p14="http://schemas.microsoft.com/office/powerpoint/2010/main" val="345546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184-C1F7-46B4-9F8A-6A31B7098EDA}"/>
              </a:ext>
            </a:extLst>
          </p:cNvPr>
          <p:cNvSpPr>
            <a:spLocks noGrp="1"/>
          </p:cNvSpPr>
          <p:nvPr>
            <p:ph type="title"/>
          </p:nvPr>
        </p:nvSpPr>
        <p:spPr/>
        <p:txBody>
          <a:bodyPr/>
          <a:lstStyle/>
          <a:p>
            <a:r>
              <a:rPr lang="en-US" dirty="0"/>
              <a:t>Network Devices and Components</a:t>
            </a:r>
          </a:p>
        </p:txBody>
      </p:sp>
      <p:sp>
        <p:nvSpPr>
          <p:cNvPr id="3" name="Slide Number Placeholder 2">
            <a:extLst>
              <a:ext uri="{FF2B5EF4-FFF2-40B4-BE49-F238E27FC236}">
                <a16:creationId xmlns:a16="http://schemas.microsoft.com/office/drawing/2014/main" id="{75AED054-750D-4BF8-89B4-73E872760E70}"/>
              </a:ext>
            </a:extLst>
          </p:cNvPr>
          <p:cNvSpPr>
            <a:spLocks noGrp="1"/>
          </p:cNvSpPr>
          <p:nvPr>
            <p:ph type="sldNum" sz="quarter" idx="4"/>
          </p:nvPr>
        </p:nvSpPr>
        <p:spPr/>
        <p:txBody>
          <a:bodyPr/>
          <a:lstStyle/>
          <a:p>
            <a:fld id="{2066355A-084C-D24E-9AD2-7E4FC41EA627}" type="slidenum">
              <a:rPr lang="en-US" smtClean="0"/>
              <a:pPr/>
              <a:t>9</a:t>
            </a:fld>
            <a:endParaRPr lang="en-US" dirty="0"/>
          </a:p>
        </p:txBody>
      </p:sp>
      <p:graphicFrame>
        <p:nvGraphicFramePr>
          <p:cNvPr id="4" name="Group 23">
            <a:extLst>
              <a:ext uri="{FF2B5EF4-FFF2-40B4-BE49-F238E27FC236}">
                <a16:creationId xmlns:a16="http://schemas.microsoft.com/office/drawing/2014/main" id="{9274FFCA-9ED7-4D13-B48F-C4BB927D9BF9}"/>
              </a:ext>
            </a:extLst>
          </p:cNvPr>
          <p:cNvGraphicFramePr>
            <a:graphicFrameLocks noGrp="1"/>
          </p:cNvGraphicFramePr>
          <p:nvPr>
            <p:extLst>
              <p:ext uri="{D42A27DB-BD31-4B8C-83A1-F6EECF244321}">
                <p14:modId xmlns:p14="http://schemas.microsoft.com/office/powerpoint/2010/main" val="3621990752"/>
              </p:ext>
            </p:extLst>
          </p:nvPr>
        </p:nvGraphicFramePr>
        <p:xfrm>
          <a:off x="1343099" y="1304522"/>
          <a:ext cx="6453222" cy="2534456"/>
        </p:xfrm>
        <a:graphic>
          <a:graphicData uri="http://schemas.openxmlformats.org/drawingml/2006/table">
            <a:tbl>
              <a:tblPr/>
              <a:tblGrid>
                <a:gridCol w="1904629">
                  <a:extLst>
                    <a:ext uri="{9D8B030D-6E8A-4147-A177-3AD203B41FA5}">
                      <a16:colId xmlns:a16="http://schemas.microsoft.com/office/drawing/2014/main" val="20000"/>
                    </a:ext>
                  </a:extLst>
                </a:gridCol>
                <a:gridCol w="4548593">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Device/Component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Switch</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Centralizes connections for a segment.</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Can manage traffic.</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Usually operate at Layer 2.</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9082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Router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Controls communications between segments.</a:t>
                      </a:r>
                    </a:p>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Can allow or deny certain traffic.</a:t>
                      </a:r>
                    </a:p>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Operate at Layer 3.</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Media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Usually twisted pair Ethernet cable.</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Also coaxial and fiber optic cable.</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Wireless networks forgo cables.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584353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761CD8-FCEA-584A-8FB6-DF29B1BA402F}"/>
              </a:ext>
            </a:extLst>
          </p:cNvPr>
          <p:cNvSpPr>
            <a:spLocks noGrp="1"/>
          </p:cNvSpPr>
          <p:nvPr>
            <p:ph idx="1"/>
          </p:nvPr>
        </p:nvSpPr>
        <p:spPr/>
        <p:txBody>
          <a:bodyPr/>
          <a:lstStyle/>
          <a:p>
            <a:r>
              <a:rPr lang="en-US" b="1" dirty="0"/>
              <a:t>You ask a coworker to check the IP address on server03. He attempts to use </a:t>
            </a:r>
            <a:r>
              <a:rPr lang="en-US" b="1" dirty="0" err="1"/>
              <a:t>ifconfig</a:t>
            </a:r>
            <a:r>
              <a:rPr lang="en-US" b="1" dirty="0"/>
              <a:t> but it isn't installed. How can you instruct him to check the IP address?</a:t>
            </a:r>
          </a:p>
          <a:p>
            <a:endParaRPr lang="en-US" b="1" dirty="0"/>
          </a:p>
          <a:p>
            <a:r>
              <a:rPr lang="en-US" b="1" dirty="0"/>
              <a:t>ANSWER:</a:t>
            </a:r>
          </a:p>
          <a:p>
            <a:pPr lvl="1"/>
            <a:r>
              <a:rPr lang="en-US" dirty="0"/>
              <a:t>Tell him to enter </a:t>
            </a:r>
            <a:r>
              <a:rPr lang="en-US" dirty="0" err="1"/>
              <a:t>ip</a:t>
            </a:r>
            <a:r>
              <a:rPr lang="en-US" dirty="0"/>
              <a:t> </a:t>
            </a:r>
            <a:r>
              <a:rPr lang="en-US" dirty="0" err="1"/>
              <a:t>addr</a:t>
            </a:r>
            <a:r>
              <a:rPr lang="en-US" dirty="0"/>
              <a:t> show</a:t>
            </a:r>
          </a:p>
          <a:p>
            <a:endParaRPr lang="en-US" dirty="0"/>
          </a:p>
        </p:txBody>
      </p:sp>
      <p:sp>
        <p:nvSpPr>
          <p:cNvPr id="3" name="Title 2">
            <a:extLst>
              <a:ext uri="{FF2B5EF4-FFF2-40B4-BE49-F238E27FC236}">
                <a16:creationId xmlns:a16="http://schemas.microsoft.com/office/drawing/2014/main" id="{8A4082D2-AB7D-7948-81B0-796AE462F8B5}"/>
              </a:ext>
            </a:extLst>
          </p:cNvPr>
          <p:cNvSpPr>
            <a:spLocks noGrp="1"/>
          </p:cNvSpPr>
          <p:nvPr>
            <p:ph type="title"/>
          </p:nvPr>
        </p:nvSpPr>
        <p:spPr/>
        <p:txBody>
          <a:bodyPr/>
          <a:lstStyle/>
          <a:p>
            <a:r>
              <a:rPr lang="en-US" dirty="0"/>
              <a:t>Activity 10-4: Discussing Connecting to a Network</a:t>
            </a:r>
          </a:p>
        </p:txBody>
      </p:sp>
      <p:sp>
        <p:nvSpPr>
          <p:cNvPr id="4" name="Slide Number Placeholder 3">
            <a:extLst>
              <a:ext uri="{FF2B5EF4-FFF2-40B4-BE49-F238E27FC236}">
                <a16:creationId xmlns:a16="http://schemas.microsoft.com/office/drawing/2014/main" id="{391E3644-D406-1A45-A43F-5FEC5B6B5866}"/>
              </a:ext>
            </a:extLst>
          </p:cNvPr>
          <p:cNvSpPr>
            <a:spLocks noGrp="1"/>
          </p:cNvSpPr>
          <p:nvPr>
            <p:ph type="sldNum" sz="quarter" idx="4"/>
          </p:nvPr>
        </p:nvSpPr>
        <p:spPr/>
        <p:txBody>
          <a:bodyPr/>
          <a:lstStyle/>
          <a:p>
            <a:fld id="{2066355A-084C-D24E-9AD2-7E4FC41EA627}" type="slidenum">
              <a:rPr lang="en-US" smtClean="0"/>
              <a:pPr/>
              <a:t>90</a:t>
            </a:fld>
            <a:endParaRPr lang="en-US" dirty="0"/>
          </a:p>
        </p:txBody>
      </p:sp>
    </p:spTree>
    <p:extLst>
      <p:ext uri="{BB962C8B-B14F-4D97-AF65-F5344CB8AC3E}">
        <p14:creationId xmlns:p14="http://schemas.microsoft.com/office/powerpoint/2010/main" val="16385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761CD8-FCEA-584A-8FB6-DF29B1BA402F}"/>
              </a:ext>
            </a:extLst>
          </p:cNvPr>
          <p:cNvSpPr>
            <a:spLocks noGrp="1"/>
          </p:cNvSpPr>
          <p:nvPr>
            <p:ph idx="1"/>
          </p:nvPr>
        </p:nvSpPr>
        <p:spPr/>
        <p:txBody>
          <a:bodyPr/>
          <a:lstStyle/>
          <a:p>
            <a:r>
              <a:rPr lang="en-US" b="1" dirty="0"/>
              <a:t>One of the administrators on your team prefers working with graphical user interfaces (GUIs) rather than at the command-line. However, there are no GUI elements installed on your Linux servers. He needs to configure some additional networking elements for several systems. Which command can you advise him to use?</a:t>
            </a:r>
          </a:p>
          <a:p>
            <a:endParaRPr lang="en-US" b="1" dirty="0"/>
          </a:p>
          <a:p>
            <a:r>
              <a:rPr lang="en-US" b="1" dirty="0"/>
              <a:t>ANSWER:</a:t>
            </a:r>
          </a:p>
          <a:p>
            <a:pPr lvl="1"/>
            <a:r>
              <a:rPr lang="en-US" dirty="0"/>
              <a:t>The </a:t>
            </a:r>
            <a:r>
              <a:rPr lang="en-US" dirty="0" err="1"/>
              <a:t>nmtui</a:t>
            </a:r>
            <a:r>
              <a:rPr lang="en-US" dirty="0"/>
              <a:t> program is a text-based user interface to </a:t>
            </a:r>
            <a:r>
              <a:rPr lang="en-US" dirty="0" err="1"/>
              <a:t>NetworkManager</a:t>
            </a:r>
            <a:r>
              <a:rPr lang="en-US" dirty="0"/>
              <a:t> that is used at the command-line, but also provides a simplified interface.</a:t>
            </a:r>
          </a:p>
          <a:p>
            <a:endParaRPr lang="en-US" dirty="0"/>
          </a:p>
        </p:txBody>
      </p:sp>
      <p:sp>
        <p:nvSpPr>
          <p:cNvPr id="3" name="Title 2">
            <a:extLst>
              <a:ext uri="{FF2B5EF4-FFF2-40B4-BE49-F238E27FC236}">
                <a16:creationId xmlns:a16="http://schemas.microsoft.com/office/drawing/2014/main" id="{8A4082D2-AB7D-7948-81B0-796AE462F8B5}"/>
              </a:ext>
            </a:extLst>
          </p:cNvPr>
          <p:cNvSpPr>
            <a:spLocks noGrp="1"/>
          </p:cNvSpPr>
          <p:nvPr>
            <p:ph type="title"/>
          </p:nvPr>
        </p:nvSpPr>
        <p:spPr/>
        <p:txBody>
          <a:bodyPr/>
          <a:lstStyle/>
          <a:p>
            <a:r>
              <a:rPr lang="en-US" dirty="0"/>
              <a:t>Activity 10-4: Discussing Connecting to a Network</a:t>
            </a:r>
          </a:p>
        </p:txBody>
      </p:sp>
      <p:sp>
        <p:nvSpPr>
          <p:cNvPr id="4" name="Slide Number Placeholder 3">
            <a:extLst>
              <a:ext uri="{FF2B5EF4-FFF2-40B4-BE49-F238E27FC236}">
                <a16:creationId xmlns:a16="http://schemas.microsoft.com/office/drawing/2014/main" id="{391E3644-D406-1A45-A43F-5FEC5B6B5866}"/>
              </a:ext>
            </a:extLst>
          </p:cNvPr>
          <p:cNvSpPr>
            <a:spLocks noGrp="1"/>
          </p:cNvSpPr>
          <p:nvPr>
            <p:ph type="sldNum" sz="quarter" idx="4"/>
          </p:nvPr>
        </p:nvSpPr>
        <p:spPr/>
        <p:txBody>
          <a:bodyPr/>
          <a:lstStyle/>
          <a:p>
            <a:fld id="{2066355A-084C-D24E-9AD2-7E4FC41EA627}" type="slidenum">
              <a:rPr lang="en-US" smtClean="0"/>
              <a:pPr/>
              <a:t>91</a:t>
            </a:fld>
            <a:endParaRPr lang="en-US" dirty="0"/>
          </a:p>
        </p:txBody>
      </p:sp>
    </p:spTree>
    <p:extLst>
      <p:ext uri="{BB962C8B-B14F-4D97-AF65-F5344CB8AC3E}">
        <p14:creationId xmlns:p14="http://schemas.microsoft.com/office/powerpoint/2010/main" val="325482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761CD8-FCEA-584A-8FB6-DF29B1BA402F}"/>
              </a:ext>
            </a:extLst>
          </p:cNvPr>
          <p:cNvSpPr>
            <a:spLocks noGrp="1"/>
          </p:cNvSpPr>
          <p:nvPr>
            <p:ph idx="1"/>
          </p:nvPr>
        </p:nvSpPr>
        <p:spPr/>
        <p:txBody>
          <a:bodyPr/>
          <a:lstStyle/>
          <a:p>
            <a:r>
              <a:rPr lang="en-US" b="1" dirty="0"/>
              <a:t>On Linux systems that have a GUI installed, you configure network settings using a </a:t>
            </a:r>
            <a:r>
              <a:rPr lang="en-US" b="1" dirty="0" err="1"/>
              <a:t>NetworkManager</a:t>
            </a:r>
            <a:r>
              <a:rPr lang="en-US" b="1" dirty="0"/>
              <a:t> graphical utility. What is the name of that utility?</a:t>
            </a:r>
          </a:p>
          <a:p>
            <a:endParaRPr lang="en-US" b="1" dirty="0"/>
          </a:p>
          <a:p>
            <a:r>
              <a:rPr lang="en-US" b="1" dirty="0"/>
              <a:t>ANSWER:</a:t>
            </a:r>
          </a:p>
          <a:p>
            <a:pPr lvl="1"/>
            <a:r>
              <a:rPr lang="en-US" dirty="0"/>
              <a:t>The graphical user tool for </a:t>
            </a:r>
            <a:r>
              <a:rPr lang="en-US" dirty="0" err="1"/>
              <a:t>NetworkManager</a:t>
            </a:r>
            <a:r>
              <a:rPr lang="en-US" dirty="0"/>
              <a:t> is </a:t>
            </a:r>
            <a:r>
              <a:rPr lang="en-US" dirty="0" err="1"/>
              <a:t>nmgui</a:t>
            </a:r>
            <a:endParaRPr lang="en-US" dirty="0"/>
          </a:p>
        </p:txBody>
      </p:sp>
      <p:sp>
        <p:nvSpPr>
          <p:cNvPr id="3" name="Title 2">
            <a:extLst>
              <a:ext uri="{FF2B5EF4-FFF2-40B4-BE49-F238E27FC236}">
                <a16:creationId xmlns:a16="http://schemas.microsoft.com/office/drawing/2014/main" id="{8A4082D2-AB7D-7948-81B0-796AE462F8B5}"/>
              </a:ext>
            </a:extLst>
          </p:cNvPr>
          <p:cNvSpPr>
            <a:spLocks noGrp="1"/>
          </p:cNvSpPr>
          <p:nvPr>
            <p:ph type="title"/>
          </p:nvPr>
        </p:nvSpPr>
        <p:spPr/>
        <p:txBody>
          <a:bodyPr/>
          <a:lstStyle/>
          <a:p>
            <a:r>
              <a:rPr lang="en-US" dirty="0"/>
              <a:t>Activity 10-4: Discussing Connecting to a Network</a:t>
            </a:r>
          </a:p>
        </p:txBody>
      </p:sp>
      <p:sp>
        <p:nvSpPr>
          <p:cNvPr id="4" name="Slide Number Placeholder 3">
            <a:extLst>
              <a:ext uri="{FF2B5EF4-FFF2-40B4-BE49-F238E27FC236}">
                <a16:creationId xmlns:a16="http://schemas.microsoft.com/office/drawing/2014/main" id="{391E3644-D406-1A45-A43F-5FEC5B6B5866}"/>
              </a:ext>
            </a:extLst>
          </p:cNvPr>
          <p:cNvSpPr>
            <a:spLocks noGrp="1"/>
          </p:cNvSpPr>
          <p:nvPr>
            <p:ph type="sldNum" sz="quarter" idx="4"/>
          </p:nvPr>
        </p:nvSpPr>
        <p:spPr/>
        <p:txBody>
          <a:bodyPr/>
          <a:lstStyle/>
          <a:p>
            <a:fld id="{2066355A-084C-D24E-9AD2-7E4FC41EA627}" type="slidenum">
              <a:rPr lang="en-US" smtClean="0"/>
              <a:pPr/>
              <a:t>92</a:t>
            </a:fld>
            <a:endParaRPr lang="en-US" dirty="0"/>
          </a:p>
        </p:txBody>
      </p:sp>
    </p:spTree>
    <p:extLst>
      <p:ext uri="{BB962C8B-B14F-4D97-AF65-F5344CB8AC3E}">
        <p14:creationId xmlns:p14="http://schemas.microsoft.com/office/powerpoint/2010/main" val="86645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578335E-9EB0-4CAC-A6F0-0DAE24891724}"/>
              </a:ext>
            </a:extLst>
          </p:cNvPr>
          <p:cNvSpPr>
            <a:spLocks noGrp="1"/>
          </p:cNvSpPr>
          <p:nvPr>
            <p:ph idx="1"/>
          </p:nvPr>
        </p:nvSpPr>
        <p:spPr/>
        <p:txBody>
          <a:bodyPr/>
          <a:lstStyle/>
          <a:p>
            <a:r>
              <a:rPr lang="en-US" dirty="0"/>
              <a:t>You need to verify your earlier config is accurate.</a:t>
            </a:r>
          </a:p>
          <a:p>
            <a:r>
              <a:rPr lang="en-US" dirty="0"/>
              <a:t>You'll use </a:t>
            </a:r>
            <a:r>
              <a:rPr lang="en-US" dirty="0">
                <a:latin typeface="Cutive Mono" panose="020B0604020202020204" charset="0"/>
              </a:rPr>
              <a:t>ethtool</a:t>
            </a:r>
            <a:r>
              <a:rPr lang="en-US" dirty="0"/>
              <a:t> and device's config file to confirm details.</a:t>
            </a:r>
          </a:p>
        </p:txBody>
      </p:sp>
      <p:sp>
        <p:nvSpPr>
          <p:cNvPr id="5" name="Title 4">
            <a:extLst>
              <a:ext uri="{FF2B5EF4-FFF2-40B4-BE49-F238E27FC236}">
                <a16:creationId xmlns:a16="http://schemas.microsoft.com/office/drawing/2014/main" id="{F35FF280-BD0A-4176-A8CC-C798759179F9}"/>
              </a:ext>
            </a:extLst>
          </p:cNvPr>
          <p:cNvSpPr>
            <a:spLocks noGrp="1"/>
          </p:cNvSpPr>
          <p:nvPr>
            <p:ph type="title"/>
          </p:nvPr>
        </p:nvSpPr>
        <p:spPr/>
        <p:txBody>
          <a:bodyPr/>
          <a:lstStyle/>
          <a:p>
            <a:r>
              <a:rPr lang="en-US" dirty="0"/>
              <a:t>Activity: Verifying Network Configurations</a:t>
            </a:r>
          </a:p>
        </p:txBody>
      </p:sp>
      <p:sp>
        <p:nvSpPr>
          <p:cNvPr id="3" name="Slide Number Placeholder 2">
            <a:extLst>
              <a:ext uri="{FF2B5EF4-FFF2-40B4-BE49-F238E27FC236}">
                <a16:creationId xmlns:a16="http://schemas.microsoft.com/office/drawing/2014/main" id="{418FE3C5-FE6A-411A-8462-9095F0E66F7E}"/>
              </a:ext>
            </a:extLst>
          </p:cNvPr>
          <p:cNvSpPr>
            <a:spLocks noGrp="1"/>
          </p:cNvSpPr>
          <p:nvPr>
            <p:ph type="sldNum" sz="quarter" idx="4"/>
          </p:nvPr>
        </p:nvSpPr>
        <p:spPr/>
        <p:txBody>
          <a:bodyPr/>
          <a:lstStyle/>
          <a:p>
            <a:fld id="{2066355A-084C-D24E-9AD2-7E4FC41EA627}" type="slidenum">
              <a:rPr lang="en-US" smtClean="0"/>
              <a:pPr/>
              <a:t>93</a:t>
            </a:fld>
            <a:endParaRPr lang="en-US" dirty="0"/>
          </a:p>
        </p:txBody>
      </p:sp>
    </p:spTree>
    <p:extLst>
      <p:ext uri="{BB962C8B-B14F-4D97-AF65-F5344CB8AC3E}">
        <p14:creationId xmlns:p14="http://schemas.microsoft.com/office/powerpoint/2010/main" val="33578880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5F964-7920-974C-92F0-32274A9AADCE}"/>
              </a:ext>
            </a:extLst>
          </p:cNvPr>
          <p:cNvSpPr>
            <a:spLocks noGrp="1"/>
          </p:cNvSpPr>
          <p:nvPr>
            <p:ph type="title"/>
          </p:nvPr>
        </p:nvSpPr>
        <p:spPr/>
        <p:txBody>
          <a:bodyPr/>
          <a:lstStyle/>
          <a:p>
            <a:r>
              <a:rPr lang="en-US" dirty="0"/>
              <a:t>Topic D: Configure DHCP and DNS Client Services</a:t>
            </a:r>
          </a:p>
        </p:txBody>
      </p:sp>
      <p:sp>
        <p:nvSpPr>
          <p:cNvPr id="3" name="Slide Number Placeholder 2">
            <a:extLst>
              <a:ext uri="{FF2B5EF4-FFF2-40B4-BE49-F238E27FC236}">
                <a16:creationId xmlns:a16="http://schemas.microsoft.com/office/drawing/2014/main" id="{D1D6EF7D-0380-EB4C-B34B-D2EB35D93C04}"/>
              </a:ext>
            </a:extLst>
          </p:cNvPr>
          <p:cNvSpPr>
            <a:spLocks noGrp="1"/>
          </p:cNvSpPr>
          <p:nvPr>
            <p:ph type="sldNum" sz="quarter" idx="4"/>
          </p:nvPr>
        </p:nvSpPr>
        <p:spPr/>
        <p:txBody>
          <a:bodyPr/>
          <a:lstStyle/>
          <a:p>
            <a:fld id="{2066355A-084C-D24E-9AD2-7E4FC41EA627}" type="slidenum">
              <a:rPr lang="en-US" smtClean="0"/>
              <a:pPr/>
              <a:t>94</a:t>
            </a:fld>
            <a:endParaRPr lang="en-US" dirty="0"/>
          </a:p>
        </p:txBody>
      </p:sp>
      <p:sp>
        <p:nvSpPr>
          <p:cNvPr id="4" name="Content Placeholder 3">
            <a:extLst>
              <a:ext uri="{FF2B5EF4-FFF2-40B4-BE49-F238E27FC236}">
                <a16:creationId xmlns:a16="http://schemas.microsoft.com/office/drawing/2014/main" id="{505FCA9D-AABD-8045-A7CE-9F24FCAD1C3B}"/>
              </a:ext>
            </a:extLst>
          </p:cNvPr>
          <p:cNvSpPr>
            <a:spLocks noGrp="1"/>
          </p:cNvSpPr>
          <p:nvPr>
            <p:ph idx="1"/>
          </p:nvPr>
        </p:nvSpPr>
        <p:spPr>
          <a:xfrm>
            <a:off x="1041758" y="825087"/>
            <a:ext cx="7760317" cy="3477408"/>
          </a:xfrm>
        </p:spPr>
        <p:txBody>
          <a:bodyPr/>
          <a:lstStyle/>
          <a:p>
            <a:pPr marL="0" indent="0">
              <a:buNone/>
            </a:pPr>
            <a:r>
              <a:rPr lang="en-US" dirty="0"/>
              <a:t>Exam Objectives:</a:t>
            </a:r>
          </a:p>
          <a:p>
            <a:r>
              <a:rPr lang="en-US" dirty="0"/>
              <a:t>1.3 Given a scenario, configure and verify network connection parameters.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8988" y="825086"/>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9405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9E1515-8022-41A8-A20B-8B7B1CA8708D}"/>
              </a:ext>
            </a:extLst>
          </p:cNvPr>
          <p:cNvSpPr>
            <a:spLocks noGrp="1"/>
          </p:cNvSpPr>
          <p:nvPr>
            <p:ph type="title"/>
          </p:nvPr>
        </p:nvSpPr>
        <p:spPr/>
        <p:txBody>
          <a:bodyPr/>
          <a:lstStyle/>
          <a:p>
            <a:r>
              <a:rPr lang="en-US" dirty="0"/>
              <a:t>Static vs. Dynamic IP Address Configuration</a:t>
            </a:r>
          </a:p>
        </p:txBody>
      </p:sp>
      <p:sp>
        <p:nvSpPr>
          <p:cNvPr id="4" name="Slide Number Placeholder 3">
            <a:extLst>
              <a:ext uri="{FF2B5EF4-FFF2-40B4-BE49-F238E27FC236}">
                <a16:creationId xmlns:a16="http://schemas.microsoft.com/office/drawing/2014/main" id="{D42D6EE6-086E-44F5-8AFB-7141D3BC237E}"/>
              </a:ext>
            </a:extLst>
          </p:cNvPr>
          <p:cNvSpPr>
            <a:spLocks noGrp="1"/>
          </p:cNvSpPr>
          <p:nvPr>
            <p:ph type="sldNum" sz="quarter" idx="4"/>
          </p:nvPr>
        </p:nvSpPr>
        <p:spPr/>
        <p:txBody>
          <a:bodyPr/>
          <a:lstStyle/>
          <a:p>
            <a:fld id="{2066355A-084C-D24E-9AD2-7E4FC41EA627}" type="slidenum">
              <a:rPr lang="en-US" smtClean="0"/>
              <a:pPr/>
              <a:t>95</a:t>
            </a:fld>
            <a:endParaRPr lang="en-US" dirty="0"/>
          </a:p>
        </p:txBody>
      </p:sp>
      <p:sp>
        <p:nvSpPr>
          <p:cNvPr id="6" name="Content Placeholder 5">
            <a:extLst>
              <a:ext uri="{FF2B5EF4-FFF2-40B4-BE49-F238E27FC236}">
                <a16:creationId xmlns:a16="http://schemas.microsoft.com/office/drawing/2014/main" id="{1F662D99-A499-4D64-9DB2-B667ABBE9CFD}"/>
              </a:ext>
            </a:extLst>
          </p:cNvPr>
          <p:cNvSpPr>
            <a:spLocks noGrp="1"/>
          </p:cNvSpPr>
          <p:nvPr>
            <p:ph idx="1"/>
          </p:nvPr>
        </p:nvSpPr>
        <p:spPr/>
        <p:txBody>
          <a:bodyPr/>
          <a:lstStyle/>
          <a:p>
            <a:r>
              <a:rPr lang="en-US" dirty="0"/>
              <a:t>Static:</a:t>
            </a:r>
          </a:p>
          <a:p>
            <a:pPr lvl="1"/>
            <a:r>
              <a:rPr lang="en-US" dirty="0"/>
              <a:t>Increases risk of mistakes.</a:t>
            </a:r>
          </a:p>
          <a:p>
            <a:pPr lvl="1"/>
            <a:r>
              <a:rPr lang="en-US" dirty="0"/>
              <a:t>Increases admin workload.</a:t>
            </a:r>
          </a:p>
          <a:p>
            <a:pPr lvl="1"/>
            <a:r>
              <a:rPr lang="en-US" dirty="0"/>
              <a:t>Ensures system has same identity.</a:t>
            </a:r>
          </a:p>
          <a:p>
            <a:pPr lvl="1"/>
            <a:r>
              <a:rPr lang="en-US" dirty="0"/>
              <a:t>IP address never changes.</a:t>
            </a:r>
          </a:p>
          <a:p>
            <a:pPr lvl="1"/>
            <a:r>
              <a:rPr lang="en-US" dirty="0"/>
              <a:t>Appropriate for network devices and servers.</a:t>
            </a:r>
          </a:p>
          <a:p>
            <a:r>
              <a:rPr lang="en-US" dirty="0"/>
              <a:t>Dynamic:</a:t>
            </a:r>
          </a:p>
          <a:p>
            <a:pPr lvl="1"/>
            <a:r>
              <a:rPr lang="en-US" dirty="0"/>
              <a:t>Decreases risk of mistakes.</a:t>
            </a:r>
          </a:p>
          <a:p>
            <a:pPr lvl="1"/>
            <a:r>
              <a:rPr lang="en-US" dirty="0"/>
              <a:t>Decreases admin workload.</a:t>
            </a:r>
          </a:p>
          <a:p>
            <a:pPr lvl="1"/>
            <a:r>
              <a:rPr lang="en-US" dirty="0"/>
              <a:t>Doesn't ensure a consistent identity.</a:t>
            </a:r>
          </a:p>
          <a:p>
            <a:pPr lvl="1"/>
            <a:r>
              <a:rPr lang="en-US" dirty="0"/>
              <a:t>IP address can change.</a:t>
            </a:r>
          </a:p>
          <a:p>
            <a:pPr lvl="1"/>
            <a:r>
              <a:rPr lang="en-US" dirty="0"/>
              <a:t>Appropriate for client machines.</a:t>
            </a:r>
          </a:p>
          <a:p>
            <a:pPr lvl="1"/>
            <a:endParaRPr lang="en-US" dirty="0"/>
          </a:p>
        </p:txBody>
      </p:sp>
    </p:spTree>
    <p:extLst>
      <p:ext uri="{BB962C8B-B14F-4D97-AF65-F5344CB8AC3E}">
        <p14:creationId xmlns:p14="http://schemas.microsoft.com/office/powerpoint/2010/main" val="629865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A35B8-A12A-42A3-8177-6AC9FF1489DE}"/>
              </a:ext>
            </a:extLst>
          </p:cNvPr>
          <p:cNvSpPr>
            <a:spLocks noGrp="1"/>
          </p:cNvSpPr>
          <p:nvPr>
            <p:ph type="title"/>
          </p:nvPr>
        </p:nvSpPr>
        <p:spPr/>
        <p:txBody>
          <a:bodyPr/>
          <a:lstStyle/>
          <a:p>
            <a:r>
              <a:rPr lang="en-US" dirty="0"/>
              <a:t>DHCP Configuration</a:t>
            </a:r>
          </a:p>
        </p:txBody>
      </p:sp>
      <p:sp>
        <p:nvSpPr>
          <p:cNvPr id="3" name="Slide Number Placeholder 2">
            <a:extLst>
              <a:ext uri="{FF2B5EF4-FFF2-40B4-BE49-F238E27FC236}">
                <a16:creationId xmlns:a16="http://schemas.microsoft.com/office/drawing/2014/main" id="{D6D5EBD2-0C18-4BF8-885E-BA266BC9EEF4}"/>
              </a:ext>
            </a:extLst>
          </p:cNvPr>
          <p:cNvSpPr>
            <a:spLocks noGrp="1"/>
          </p:cNvSpPr>
          <p:nvPr>
            <p:ph type="sldNum" sz="quarter" idx="4"/>
          </p:nvPr>
        </p:nvSpPr>
        <p:spPr/>
        <p:txBody>
          <a:bodyPr/>
          <a:lstStyle/>
          <a:p>
            <a:fld id="{2066355A-084C-D24E-9AD2-7E4FC41EA627}" type="slidenum">
              <a:rPr lang="en-US" smtClean="0"/>
              <a:pPr/>
              <a:t>96</a:t>
            </a:fld>
            <a:endParaRPr lang="en-US" dirty="0"/>
          </a:p>
        </p:txBody>
      </p:sp>
      <p:sp>
        <p:nvSpPr>
          <p:cNvPr id="4" name="Content Placeholder 3">
            <a:extLst>
              <a:ext uri="{FF2B5EF4-FFF2-40B4-BE49-F238E27FC236}">
                <a16:creationId xmlns:a16="http://schemas.microsoft.com/office/drawing/2014/main" id="{E2EA8C43-DD9A-4026-B1CB-C8EFC89606B4}"/>
              </a:ext>
            </a:extLst>
          </p:cNvPr>
          <p:cNvSpPr>
            <a:spLocks noGrp="1"/>
          </p:cNvSpPr>
          <p:nvPr>
            <p:ph idx="1"/>
          </p:nvPr>
        </p:nvSpPr>
        <p:spPr/>
        <p:txBody>
          <a:bodyPr/>
          <a:lstStyle/>
          <a:p>
            <a:r>
              <a:rPr lang="en-US" dirty="0"/>
              <a:t>DHCP server contains pools of IP address and related config info.</a:t>
            </a:r>
          </a:p>
          <a:p>
            <a:pPr lvl="1"/>
            <a:r>
              <a:rPr lang="en-US" dirty="0"/>
              <a:t>Clients lease from pool.</a:t>
            </a:r>
          </a:p>
          <a:p>
            <a:pPr lvl="1"/>
            <a:r>
              <a:rPr lang="en-US" dirty="0"/>
              <a:t>Saves on admin effort; no need to configure clients manually.</a:t>
            </a:r>
          </a:p>
          <a:p>
            <a:r>
              <a:rPr lang="en-US" dirty="0"/>
              <a:t>Servers configured with a scope of IP addresses.</a:t>
            </a:r>
          </a:p>
          <a:p>
            <a:r>
              <a:rPr lang="en-US" dirty="0"/>
              <a:t>Service must allow client machines to lease configurations.</a:t>
            </a:r>
          </a:p>
        </p:txBody>
      </p:sp>
    </p:spTree>
    <p:extLst>
      <p:ext uri="{BB962C8B-B14F-4D97-AF65-F5344CB8AC3E}">
        <p14:creationId xmlns:p14="http://schemas.microsoft.com/office/powerpoint/2010/main" val="1359441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7595A-C33A-454E-827D-F4AF38BA563B}"/>
              </a:ext>
            </a:extLst>
          </p:cNvPr>
          <p:cNvSpPr>
            <a:spLocks noGrp="1"/>
          </p:cNvSpPr>
          <p:nvPr>
            <p:ph type="title"/>
          </p:nvPr>
        </p:nvSpPr>
        <p:spPr/>
        <p:txBody>
          <a:bodyPr/>
          <a:lstStyle/>
          <a:p>
            <a:r>
              <a:rPr lang="en-US" dirty="0"/>
              <a:t>The DHCP Lease Generation and Renewal Process</a:t>
            </a:r>
          </a:p>
        </p:txBody>
      </p:sp>
      <p:sp>
        <p:nvSpPr>
          <p:cNvPr id="3" name="Slide Number Placeholder 2">
            <a:extLst>
              <a:ext uri="{FF2B5EF4-FFF2-40B4-BE49-F238E27FC236}">
                <a16:creationId xmlns:a16="http://schemas.microsoft.com/office/drawing/2014/main" id="{52B26760-1F88-4150-8FC9-C88D1685DC69}"/>
              </a:ext>
            </a:extLst>
          </p:cNvPr>
          <p:cNvSpPr>
            <a:spLocks noGrp="1"/>
          </p:cNvSpPr>
          <p:nvPr>
            <p:ph type="sldNum" sz="quarter" idx="4"/>
          </p:nvPr>
        </p:nvSpPr>
        <p:spPr/>
        <p:txBody>
          <a:bodyPr/>
          <a:lstStyle/>
          <a:p>
            <a:fld id="{2066355A-084C-D24E-9AD2-7E4FC41EA627}" type="slidenum">
              <a:rPr lang="en-US" smtClean="0"/>
              <a:pPr/>
              <a:t>97</a:t>
            </a:fld>
            <a:endParaRPr lang="en-US" dirty="0"/>
          </a:p>
        </p:txBody>
      </p:sp>
      <p:sp>
        <p:nvSpPr>
          <p:cNvPr id="4" name="Content Placeholder 3">
            <a:extLst>
              <a:ext uri="{FF2B5EF4-FFF2-40B4-BE49-F238E27FC236}">
                <a16:creationId xmlns:a16="http://schemas.microsoft.com/office/drawing/2014/main" id="{09B69FFE-B2A0-4C6B-A7C0-747C6D4335B3}"/>
              </a:ext>
            </a:extLst>
          </p:cNvPr>
          <p:cNvSpPr>
            <a:spLocks noGrp="1"/>
          </p:cNvSpPr>
          <p:nvPr>
            <p:ph idx="1"/>
          </p:nvPr>
        </p:nvSpPr>
        <p:spPr/>
        <p:txBody>
          <a:bodyPr/>
          <a:lstStyle/>
          <a:p>
            <a:r>
              <a:rPr lang="en-US" dirty="0"/>
              <a:t>Lease process initiated by clients.</a:t>
            </a:r>
          </a:p>
          <a:p>
            <a:r>
              <a:rPr lang="en-US" dirty="0"/>
              <a:t>Leases are temporary and need to be renewed periodically.</a:t>
            </a:r>
          </a:p>
          <a:p>
            <a:r>
              <a:rPr lang="en-US" dirty="0"/>
              <a:t>Leases include IP address, subnet mask, etc.</a:t>
            </a:r>
          </a:p>
          <a:p>
            <a:r>
              <a:rPr lang="en-US" dirty="0"/>
              <a:t>DHCP server may force client to renew lease.</a:t>
            </a:r>
          </a:p>
        </p:txBody>
      </p:sp>
      <p:pic>
        <p:nvPicPr>
          <p:cNvPr id="20" name="Picture 19">
            <a:extLst>
              <a:ext uri="{FF2B5EF4-FFF2-40B4-BE49-F238E27FC236}">
                <a16:creationId xmlns:a16="http://schemas.microsoft.com/office/drawing/2014/main" id="{C44D53A2-7D78-4752-A1E9-A92C473EAC2C}"/>
              </a:ext>
            </a:extLst>
          </p:cNvPr>
          <p:cNvPicPr>
            <a:picLocks noChangeAspect="1"/>
          </p:cNvPicPr>
          <p:nvPr/>
        </p:nvPicPr>
        <p:blipFill>
          <a:blip r:embed="rId2"/>
          <a:stretch>
            <a:fillRect/>
          </a:stretch>
        </p:blipFill>
        <p:spPr>
          <a:xfrm>
            <a:off x="1414335" y="2512955"/>
            <a:ext cx="6315330" cy="2034982"/>
          </a:xfrm>
          <a:prstGeom prst="rect">
            <a:avLst/>
          </a:prstGeom>
        </p:spPr>
      </p:pic>
    </p:spTree>
    <p:extLst>
      <p:ext uri="{BB962C8B-B14F-4D97-AF65-F5344CB8AC3E}">
        <p14:creationId xmlns:p14="http://schemas.microsoft.com/office/powerpoint/2010/main" val="20111384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A8D8-3057-47B9-8FF1-52118958F2B3}"/>
              </a:ext>
            </a:extLst>
          </p:cNvPr>
          <p:cNvSpPr>
            <a:spLocks noGrp="1"/>
          </p:cNvSpPr>
          <p:nvPr>
            <p:ph type="title"/>
          </p:nvPr>
        </p:nvSpPr>
        <p:spPr/>
        <p:txBody>
          <a:bodyPr/>
          <a:lstStyle/>
          <a:p>
            <a:r>
              <a:rPr lang="en-US" dirty="0"/>
              <a:t>The </a:t>
            </a:r>
            <a:r>
              <a:rPr lang="en-US" dirty="0">
                <a:latin typeface="Cutive Mono" panose="020B0604020202020204" charset="0"/>
              </a:rPr>
              <a:t>/etc/dhcp/dhclient.conf</a:t>
            </a:r>
            <a:r>
              <a:rPr lang="en-US" dirty="0"/>
              <a:t> File</a:t>
            </a:r>
          </a:p>
        </p:txBody>
      </p:sp>
      <p:sp>
        <p:nvSpPr>
          <p:cNvPr id="3" name="Slide Number Placeholder 2">
            <a:extLst>
              <a:ext uri="{FF2B5EF4-FFF2-40B4-BE49-F238E27FC236}">
                <a16:creationId xmlns:a16="http://schemas.microsoft.com/office/drawing/2014/main" id="{3F23CF52-3912-4F88-8454-47E377BEE2C3}"/>
              </a:ext>
            </a:extLst>
          </p:cNvPr>
          <p:cNvSpPr>
            <a:spLocks noGrp="1"/>
          </p:cNvSpPr>
          <p:nvPr>
            <p:ph type="sldNum" sz="quarter" idx="4"/>
          </p:nvPr>
        </p:nvSpPr>
        <p:spPr/>
        <p:txBody>
          <a:bodyPr/>
          <a:lstStyle/>
          <a:p>
            <a:fld id="{2066355A-084C-D24E-9AD2-7E4FC41EA627}" type="slidenum">
              <a:rPr lang="en-US" smtClean="0"/>
              <a:pPr/>
              <a:t>98</a:t>
            </a:fld>
            <a:endParaRPr lang="en-US" dirty="0"/>
          </a:p>
        </p:txBody>
      </p:sp>
      <p:sp>
        <p:nvSpPr>
          <p:cNvPr id="4" name="Content Placeholder 3">
            <a:extLst>
              <a:ext uri="{FF2B5EF4-FFF2-40B4-BE49-F238E27FC236}">
                <a16:creationId xmlns:a16="http://schemas.microsoft.com/office/drawing/2014/main" id="{5AF32CAC-9F31-43ED-B14C-9702BFE7D431}"/>
              </a:ext>
            </a:extLst>
          </p:cNvPr>
          <p:cNvSpPr>
            <a:spLocks noGrp="1"/>
          </p:cNvSpPr>
          <p:nvPr>
            <p:ph idx="1"/>
          </p:nvPr>
        </p:nvSpPr>
        <p:spPr/>
        <p:txBody>
          <a:bodyPr/>
          <a:lstStyle/>
          <a:p>
            <a:r>
              <a:rPr lang="en-US" dirty="0"/>
              <a:t>Primary DHCP client reference file.</a:t>
            </a:r>
          </a:p>
          <a:p>
            <a:r>
              <a:rPr lang="en-US" dirty="0"/>
              <a:t>Configures timeout values, dynamic DNS, etc.</a:t>
            </a:r>
          </a:p>
          <a:p>
            <a:r>
              <a:rPr lang="en-US" dirty="0"/>
              <a:t>Managed by NetworkManager.</a:t>
            </a:r>
          </a:p>
          <a:p>
            <a:r>
              <a:rPr lang="en-US" dirty="0"/>
              <a:t>Usually better to configure DHCP through NetworkManager.</a:t>
            </a:r>
          </a:p>
          <a:p>
            <a:pPr lvl="1"/>
            <a:r>
              <a:rPr lang="en-US" dirty="0"/>
              <a:t>Rather than editing file directly.</a:t>
            </a:r>
          </a:p>
        </p:txBody>
      </p:sp>
    </p:spTree>
    <p:extLst>
      <p:ext uri="{BB962C8B-B14F-4D97-AF65-F5344CB8AC3E}">
        <p14:creationId xmlns:p14="http://schemas.microsoft.com/office/powerpoint/2010/main" val="16810967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A378-8511-4C6B-B2DB-014BF404E0F9}"/>
              </a:ext>
            </a:extLst>
          </p:cNvPr>
          <p:cNvSpPr>
            <a:spLocks noGrp="1"/>
          </p:cNvSpPr>
          <p:nvPr>
            <p:ph type="title"/>
          </p:nvPr>
        </p:nvSpPr>
        <p:spPr/>
        <p:txBody>
          <a:bodyPr/>
          <a:lstStyle/>
          <a:p>
            <a:r>
              <a:rPr lang="en-US" dirty="0"/>
              <a:t>Name Resolution (Slide 1 of 2)</a:t>
            </a:r>
          </a:p>
        </p:txBody>
      </p:sp>
      <p:sp>
        <p:nvSpPr>
          <p:cNvPr id="3" name="Slide Number Placeholder 2">
            <a:extLst>
              <a:ext uri="{FF2B5EF4-FFF2-40B4-BE49-F238E27FC236}">
                <a16:creationId xmlns:a16="http://schemas.microsoft.com/office/drawing/2014/main" id="{D559F5C7-FA9E-4B0F-A2BF-6F95D31355C2}"/>
              </a:ext>
            </a:extLst>
          </p:cNvPr>
          <p:cNvSpPr>
            <a:spLocks noGrp="1"/>
          </p:cNvSpPr>
          <p:nvPr>
            <p:ph type="sldNum" sz="quarter" idx="4"/>
          </p:nvPr>
        </p:nvSpPr>
        <p:spPr/>
        <p:txBody>
          <a:bodyPr/>
          <a:lstStyle/>
          <a:p>
            <a:fld id="{2066355A-084C-D24E-9AD2-7E4FC41EA627}" type="slidenum">
              <a:rPr lang="en-US" smtClean="0"/>
              <a:pPr/>
              <a:t>99</a:t>
            </a:fld>
            <a:endParaRPr lang="en-US" dirty="0"/>
          </a:p>
        </p:txBody>
      </p:sp>
      <p:sp>
        <p:nvSpPr>
          <p:cNvPr id="4" name="Content Placeholder 3">
            <a:extLst>
              <a:ext uri="{FF2B5EF4-FFF2-40B4-BE49-F238E27FC236}">
                <a16:creationId xmlns:a16="http://schemas.microsoft.com/office/drawing/2014/main" id="{E82DC7CC-396F-4391-BC0F-D9D50BDDDF58}"/>
              </a:ext>
            </a:extLst>
          </p:cNvPr>
          <p:cNvSpPr>
            <a:spLocks noGrp="1"/>
          </p:cNvSpPr>
          <p:nvPr>
            <p:ph idx="1"/>
          </p:nvPr>
        </p:nvSpPr>
        <p:spPr/>
        <p:txBody>
          <a:bodyPr/>
          <a:lstStyle/>
          <a:p>
            <a:r>
              <a:rPr lang="en-US" dirty="0"/>
              <a:t>Humans have a difficult time remembering IP addresses.</a:t>
            </a:r>
          </a:p>
          <a:p>
            <a:r>
              <a:rPr lang="en-US" dirty="0"/>
              <a:t>Work with easy-to-remember names instead.</a:t>
            </a:r>
          </a:p>
          <a:p>
            <a:pPr lvl="1"/>
            <a:r>
              <a:rPr lang="en-US" dirty="0"/>
              <a:t>These names aren't useful to a computer.</a:t>
            </a:r>
          </a:p>
          <a:p>
            <a:r>
              <a:rPr lang="en-US" dirty="0"/>
              <a:t>Name resolution translates hostnames to IP addresses.</a:t>
            </a:r>
          </a:p>
          <a:p>
            <a:pPr lvl="1"/>
            <a:r>
              <a:rPr lang="en-US" dirty="0"/>
              <a:t>Can be done through static text files.</a:t>
            </a:r>
          </a:p>
          <a:p>
            <a:pPr lvl="1"/>
            <a:r>
              <a:rPr lang="en-US" dirty="0"/>
              <a:t>Can be done through a dynamic DNS server.</a:t>
            </a:r>
          </a:p>
        </p:txBody>
      </p:sp>
    </p:spTree>
    <p:extLst>
      <p:ext uri="{BB962C8B-B14F-4D97-AF65-F5344CB8AC3E}">
        <p14:creationId xmlns:p14="http://schemas.microsoft.com/office/powerpoint/2010/main" val="440541467"/>
      </p:ext>
    </p:extLst>
  </p:cSld>
  <p:clrMapOvr>
    <a:masterClrMapping/>
  </p:clrMapOvr>
</p:sld>
</file>

<file path=ppt/theme/theme1.xml><?xml version="1.0" encoding="utf-8"?>
<a:theme xmlns:a="http://schemas.openxmlformats.org/drawingml/2006/main" name="2_LO-CompTIA">
  <a:themeElements>
    <a:clrScheme name="CompTIA">
      <a:dk1>
        <a:srgbClr val="000000"/>
      </a:dk1>
      <a:lt1>
        <a:srgbClr val="FFFFFF"/>
      </a:lt1>
      <a:dk2>
        <a:srgbClr val="000000"/>
      </a:dk2>
      <a:lt2>
        <a:srgbClr val="FFFFFF"/>
      </a:lt2>
      <a:accent1>
        <a:srgbClr val="007C9E"/>
      </a:accent1>
      <a:accent2>
        <a:srgbClr val="004D71"/>
      </a:accent2>
      <a:accent3>
        <a:srgbClr val="45545F"/>
      </a:accent3>
      <a:accent4>
        <a:srgbClr val="AFB6BA"/>
      </a:accent4>
      <a:accent5>
        <a:srgbClr val="F26C23"/>
      </a:accent5>
      <a:accent6>
        <a:srgbClr val="B24EC3"/>
      </a:accent6>
      <a:hlink>
        <a:srgbClr val="009DDC"/>
      </a:hlink>
      <a:folHlink>
        <a:srgbClr val="009DDC"/>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A73B4614-A704-0542-87E6-5897E6E538EB}" vid="{7EAF2078-CBFB-A14D-8A0C-8040B93EE7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8AB8BE3257A504EB15FA3D006F5CE14" ma:contentTypeVersion="12" ma:contentTypeDescription="Create a new document." ma:contentTypeScope="" ma:versionID="418cf6fe0ea8ffec7f4bbd14d3bb840a">
  <xsd:schema xmlns:xsd="http://www.w3.org/2001/XMLSchema" xmlns:xs="http://www.w3.org/2001/XMLSchema" xmlns:p="http://schemas.microsoft.com/office/2006/metadata/properties" xmlns:ns2="95a46270-66ec-4bdf-aabc-d78887d51418" xmlns:ns3="315eb565-7267-4a95-9087-2f433ded3c8b" targetNamespace="http://schemas.microsoft.com/office/2006/metadata/properties" ma:root="true" ma:fieldsID="fcf3f344b082f4df2f3eec2af3a5ce44" ns2:_="" ns3:_="">
    <xsd:import namespace="95a46270-66ec-4bdf-aabc-d78887d51418"/>
    <xsd:import namespace="315eb565-7267-4a95-9087-2f433ded3c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46270-66ec-4bdf-aabc-d78887d51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5eb565-7267-4a95-9087-2f433ded3c8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DC2CCA-C86A-4DCD-986B-953656D5BE5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5C6BED5-731F-48FA-A218-73C48BB5C9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46270-66ec-4bdf-aabc-d78887d51418"/>
    <ds:schemaRef ds:uri="315eb565-7267-4a95-9087-2f433ded3c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699268-BED3-460A-8479-E4B69D559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1268</TotalTime>
  <Words>9456</Words>
  <Application>Microsoft Macintosh PowerPoint</Application>
  <PresentationFormat>On-screen Show (16:9)</PresentationFormat>
  <Paragraphs>1351</Paragraphs>
  <Slides>181</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181</vt:i4>
      </vt:variant>
    </vt:vector>
  </HeadingPairs>
  <TitlesOfParts>
    <vt:vector size="187" baseType="lpstr">
      <vt:lpstr>Arial</vt:lpstr>
      <vt:lpstr>Open Sans SemiBold</vt:lpstr>
      <vt:lpstr>Cutive Mono</vt:lpstr>
      <vt:lpstr>Open Sans</vt:lpstr>
      <vt:lpstr>Calibri</vt:lpstr>
      <vt:lpstr>2_LO-CompTIA</vt:lpstr>
      <vt:lpstr>Managing Networking</vt:lpstr>
      <vt:lpstr>Topic A: Identify TCP/IP Fundamentals</vt:lpstr>
      <vt:lpstr>TCP/IP</vt:lpstr>
      <vt:lpstr>The OSI Model (Slide 1 of 2)</vt:lpstr>
      <vt:lpstr>The OSI Model (Slide 2 of 2)</vt:lpstr>
      <vt:lpstr>TCP/IP Layers (Slide 1 of 2)</vt:lpstr>
      <vt:lpstr>TCP/IP Layers (Slide 2 of 2)</vt:lpstr>
      <vt:lpstr>Network Identities</vt:lpstr>
      <vt:lpstr>Network Devices and Components</vt:lpstr>
      <vt:lpstr>DNS and DHCP</vt:lpstr>
      <vt:lpstr>IPv4 Addressing</vt:lpstr>
      <vt:lpstr>IPv4 Classes</vt:lpstr>
      <vt:lpstr>Reserved Ranges</vt:lpstr>
      <vt:lpstr>IPv6</vt:lpstr>
      <vt:lpstr>Network Ports</vt:lpstr>
      <vt:lpstr>Network Segments (Slide 1 of 2)</vt:lpstr>
      <vt:lpstr>Network Segments (Slide 2 of 2)</vt:lpstr>
      <vt:lpstr>Activity: Identifying TCP/IP Fundamentals</vt:lpstr>
      <vt:lpstr>Activity 10-1: Identifying TCP/IP Fundamentals</vt:lpstr>
      <vt:lpstr>Activity 10-1: Identifying TCP/IP Fundamentals</vt:lpstr>
      <vt:lpstr>Activity 10-1: Identifying TCP/IP Fundamentals</vt:lpstr>
      <vt:lpstr>Activity 10-1: Identifying TCP/IP Fundamentals</vt:lpstr>
      <vt:lpstr>Activity 10-1: Identifying TCP/IP Fundamentals</vt:lpstr>
      <vt:lpstr>Activity 10-1: Identifying TCP/IP Fundamentals</vt:lpstr>
      <vt:lpstr>Activity 10-1: Identifying TCP/IP Fundamentals</vt:lpstr>
      <vt:lpstr>Activity 10-1: Identifying TCP/IP Fundamentals</vt:lpstr>
      <vt:lpstr>Activity 10-1: Identifying TCP/IP Fundamentals</vt:lpstr>
      <vt:lpstr>Activity 10-1: Identifying TCP/IP Fundamentals</vt:lpstr>
      <vt:lpstr>Activity 10-1: Identifying TCP/IP Fundamentals</vt:lpstr>
      <vt:lpstr>Activity 10-1: Identifying TCP/IP Fundamentals</vt:lpstr>
      <vt:lpstr>Activity 10-1: Identifying TCP/IP Fundamentals</vt:lpstr>
      <vt:lpstr>Activity 10-1: Identifying TCP/IP Fundamentals</vt:lpstr>
      <vt:lpstr>Topic B: Identify Linux Server Roles</vt:lpstr>
      <vt:lpstr>NTP Services (Slide 1 of 2)</vt:lpstr>
      <vt:lpstr>NTP Services (Slide 2 of 2)</vt:lpstr>
      <vt:lpstr>SSH Services</vt:lpstr>
      <vt:lpstr>Web Services</vt:lpstr>
      <vt:lpstr>Certificate Authority Services</vt:lpstr>
      <vt:lpstr>Name Server/DNS Services</vt:lpstr>
      <vt:lpstr>DHCP Services</vt:lpstr>
      <vt:lpstr>SNMP Services</vt:lpstr>
      <vt:lpstr>Authentication Services</vt:lpstr>
      <vt:lpstr>Proxy Services</vt:lpstr>
      <vt:lpstr>Logging Services</vt:lpstr>
      <vt:lpstr>Monitoring Services</vt:lpstr>
      <vt:lpstr>Load Balancing Services</vt:lpstr>
      <vt:lpstr>Clustering Services</vt:lpstr>
      <vt:lpstr>File/Print Services</vt:lpstr>
      <vt:lpstr>Database Services</vt:lpstr>
      <vt:lpstr>VPN Services</vt:lpstr>
      <vt:lpstr>Virtualization/Container Host Services</vt:lpstr>
      <vt:lpstr>Email Services</vt:lpstr>
      <vt:lpstr>Activity: Identifying Linux Server Roles</vt:lpstr>
      <vt:lpstr>Activity 10-2: Identifying Linux Server Roles</vt:lpstr>
      <vt:lpstr>Activity 10-2: Identifying Linux Server Roles</vt:lpstr>
      <vt:lpstr>Activity 10-2: Identifying Linux Server Roles</vt:lpstr>
      <vt:lpstr>Activity 10-2: Identifying Linux Server Roles</vt:lpstr>
      <vt:lpstr>Activity 10-2: Identifying Linux Server Roles</vt:lpstr>
      <vt:lpstr>Activity 10-2: Identifying Linux Server Roles</vt:lpstr>
      <vt:lpstr>Activity 10-2: Identifying Linux Server Roles</vt:lpstr>
      <vt:lpstr>Activity 10-2: Identifying Linux Server Roles</vt:lpstr>
      <vt:lpstr>Activity 10-2: Identifying Linux Server Roles</vt:lpstr>
      <vt:lpstr>Activity 10-2: Identifying Linux Server Roles</vt:lpstr>
      <vt:lpstr>Topic C: Connect to a Network</vt:lpstr>
      <vt:lpstr>Hostname Configuration</vt:lpstr>
      <vt:lpstr>IP Configuration</vt:lpstr>
      <vt:lpstr>NetworkManager</vt:lpstr>
      <vt:lpstr>The nmcli Command (Slide 1 of 2)</vt:lpstr>
      <vt:lpstr>The nmcli Command (Slide 2 of 2)</vt:lpstr>
      <vt:lpstr>The nmtui Utility (Slide 1 of 2)</vt:lpstr>
      <vt:lpstr>The nmtui Utility (Slide 2 of 2)</vt:lpstr>
      <vt:lpstr>The nmgui Utility (Slide 1 of 2)</vt:lpstr>
      <vt:lpstr>The nmgui Utility (Slide 2 of 2)</vt:lpstr>
      <vt:lpstr>The ifconfig Command</vt:lpstr>
      <vt:lpstr>The ip Command (Slides 1 of 2)</vt:lpstr>
      <vt:lpstr>The ip Command (Slides 2 of 2)</vt:lpstr>
      <vt:lpstr>The iwconfig Command</vt:lpstr>
      <vt:lpstr>Activity: Configuring the Server's Network Identity</vt:lpstr>
      <vt:lpstr>The ethtool Command (Slide 1 of 2)</vt:lpstr>
      <vt:lpstr>The ethtool Command (Slide 2 of 2)</vt:lpstr>
      <vt:lpstr>The brctl Command</vt:lpstr>
      <vt:lpstr>NIC Bonding (Slide 1 of 2)</vt:lpstr>
      <vt:lpstr>NIC Bonding (Slide 2 of 2)</vt:lpstr>
      <vt:lpstr>The /etc/sysconfig/network-scripts/ Directory (Slide 1 of 2)</vt:lpstr>
      <vt:lpstr>The /etc/sysconfig/network-scripts/ Directory (Slide 2 of 2)</vt:lpstr>
      <vt:lpstr>The /etc/sysconfig/network File</vt:lpstr>
      <vt:lpstr>PowerPoint Presentation</vt:lpstr>
      <vt:lpstr>Activity 10-4: Discussing Connecting to a Network</vt:lpstr>
      <vt:lpstr>Activity 10-4: Discussing Connecting to a Network</vt:lpstr>
      <vt:lpstr>Activity 10-4: Discussing Connecting to a Network</vt:lpstr>
      <vt:lpstr>Activity 10-4: Discussing Connecting to a Network</vt:lpstr>
      <vt:lpstr>Activity 10-4: Discussing Connecting to a Network</vt:lpstr>
      <vt:lpstr>Activity: Verifying Network Configurations</vt:lpstr>
      <vt:lpstr>Topic D: Configure DHCP and DNS Client Services</vt:lpstr>
      <vt:lpstr>Static vs. Dynamic IP Address Configuration</vt:lpstr>
      <vt:lpstr>DHCP Configuration</vt:lpstr>
      <vt:lpstr>The DHCP Lease Generation and Renewal Process</vt:lpstr>
      <vt:lpstr>The /etc/dhcp/dhclient.conf File</vt:lpstr>
      <vt:lpstr>Name Resolution (Slide 1 of 2)</vt:lpstr>
      <vt:lpstr>Name Resolution (Slide 2 of 2)</vt:lpstr>
      <vt:lpstr>The /etc/hosts File (Slide 1 of 2)</vt:lpstr>
      <vt:lpstr>The /etc/hosts File (Slide 2 of 2)</vt:lpstr>
      <vt:lpstr>The /etc/resolv.conf File (Slide 1 of 2)</vt:lpstr>
      <vt:lpstr>The /etc/resolv.conf File (Slide 2 of 2)</vt:lpstr>
      <vt:lpstr>The /etc/nsswitch.conf Files (Slide 1 of 2)</vt:lpstr>
      <vt:lpstr>The /etc/nsswitch.conf Files (Slide 2 of 2)</vt:lpstr>
      <vt:lpstr>DNS Configuration Using NetworkManager</vt:lpstr>
      <vt:lpstr>PowerPoint Presentation</vt:lpstr>
      <vt:lpstr>Activity 10-6: Discussing DHCP and DNS Client Services</vt:lpstr>
      <vt:lpstr>Activity 10-6: Discussing DHCP and DNS Client Services</vt:lpstr>
      <vt:lpstr>Activity 10-6: Discussing DHCP and DNS Client Services</vt:lpstr>
      <vt:lpstr>Activity 10-6: Discussing DHCP and DNS Client Services</vt:lpstr>
      <vt:lpstr>Activity 10-6: Discussing DHCP and DNS Client Services</vt:lpstr>
      <vt:lpstr>Activity: Configuring a DNS Client</vt:lpstr>
      <vt:lpstr>Topic E: Configure Cloud and Virtualization Technologies</vt:lpstr>
      <vt:lpstr>Cloud Computing</vt:lpstr>
      <vt:lpstr>Cloud Models</vt:lpstr>
      <vt:lpstr>Cloud Service Providers</vt:lpstr>
      <vt:lpstr>Cloud and Virtualization</vt:lpstr>
      <vt:lpstr>Hypervisors</vt:lpstr>
      <vt:lpstr>Type 1 Hypervisor</vt:lpstr>
      <vt:lpstr>Templates</vt:lpstr>
      <vt:lpstr>Bootstrapping</vt:lpstr>
      <vt:lpstr>Storage</vt:lpstr>
      <vt:lpstr>Blob and Block Storage</vt:lpstr>
      <vt:lpstr>Networking Configurations</vt:lpstr>
      <vt:lpstr>Virtualization Tools</vt:lpstr>
      <vt:lpstr>PowerPoint Presentation</vt:lpstr>
      <vt:lpstr>Activity 10-8: Discussing Cloud and Virtualization Technologies</vt:lpstr>
      <vt:lpstr>Activity 10-8: Discussing Cloud and Virtualization Technologies</vt:lpstr>
      <vt:lpstr>Activity 10-8: Discussing Cloud and Virtualization Technologies</vt:lpstr>
      <vt:lpstr>Activity 10-8: Discussing Cloud and Virtualization Technologies</vt:lpstr>
      <vt:lpstr>Activity 10-8: Discussing Cloud and Virtualization Technologies</vt:lpstr>
      <vt:lpstr>Activity: Configuring Virtualization</vt:lpstr>
      <vt:lpstr>Topic F: Troubleshoot Networking Issues</vt:lpstr>
      <vt:lpstr>Common Networking Issues</vt:lpstr>
      <vt:lpstr>The ping Command</vt:lpstr>
      <vt:lpstr>Pinging Results</vt:lpstr>
      <vt:lpstr>The traceroute and tracepath Commands (Slide 1 of 2)</vt:lpstr>
      <vt:lpstr>The traceroute and tracepath Commands (Slide 2 of 2)</vt:lpstr>
      <vt:lpstr>The netstat Command</vt:lpstr>
      <vt:lpstr>The ss Command (Slides 1 of 2)</vt:lpstr>
      <vt:lpstr>The ss Command (Slides 2 of 2)</vt:lpstr>
      <vt:lpstr>The dig, nslookup, and host Commands</vt:lpstr>
      <vt:lpstr>The ip Command for Troubleshooting</vt:lpstr>
      <vt:lpstr>The route Command (Slide 1 of 2)</vt:lpstr>
      <vt:lpstr>The route Command (Slide 2 of 2)</vt:lpstr>
      <vt:lpstr>The nmap Command (Slide 1 of 2)</vt:lpstr>
      <vt:lpstr>The nmap Command (Slide 2 of 2)</vt:lpstr>
      <vt:lpstr>Wireshark (Slide 1 of 2)</vt:lpstr>
      <vt:lpstr>Wireshark (Slide 2 of 2)</vt:lpstr>
      <vt:lpstr>The tcpdump Command (Slide 1 of 2)</vt:lpstr>
      <vt:lpstr>The tcpdump Command (Slide 2 of 2)</vt:lpstr>
      <vt:lpstr>The netcat Command</vt:lpstr>
      <vt:lpstr>The iftop Command (Slide 1 of 2)</vt:lpstr>
      <vt:lpstr>The iftop Command (Slide 2 of 2)</vt:lpstr>
      <vt:lpstr>The iperf Command (Slide 1 of 2)</vt:lpstr>
      <vt:lpstr>The iperf Command (Slide 2 of 2)</vt:lpstr>
      <vt:lpstr>The mtr Command (Slide 1 of 2)</vt:lpstr>
      <vt:lpstr>The mtr Command (Slide 2 of 2)</vt:lpstr>
      <vt:lpstr>The arp Command (Slide 1 of 2)</vt:lpstr>
      <vt:lpstr>The arp Command (Slide 2 of 2)</vt:lpstr>
      <vt:lpstr>The whois Command (Slide 1 of 2)</vt:lpstr>
      <vt:lpstr>The whois Command (Slide 2 of 2)</vt:lpstr>
      <vt:lpstr>Guidelines for Troubleshooting Networking Issues</vt:lpstr>
      <vt:lpstr>PowerPoint Presentation</vt:lpstr>
      <vt:lpstr>Activity 10-10: Discussing Networking Issues</vt:lpstr>
      <vt:lpstr>Activity 10-10: Discussing Networking Issues</vt:lpstr>
      <vt:lpstr>Activity 10-10: Discussing Networking Issues</vt:lpstr>
      <vt:lpstr>Activity 10-10: Discussing Networking Issues</vt:lpstr>
      <vt:lpstr>Activity 10-10: Discussing Networking Issues</vt:lpstr>
      <vt:lpstr>Activity: Testing the Network Environment</vt:lpstr>
      <vt:lpstr>Activity: Troubleshooting Networking Issues</vt:lpstr>
      <vt:lpstr>Activity 10-12: Troubleshooting Networking Issues</vt:lpstr>
      <vt:lpstr>Activity 10-12: Troubleshooting Networking Issues</vt:lpstr>
      <vt:lpstr>Activity 10-12: Troubleshooting Networking Issues</vt:lpstr>
      <vt:lpstr>Activity 10-12: Troubleshooting Networking Issues</vt:lpstr>
      <vt:lpstr>Activity 10-12: Troubleshooting Networking Issues</vt:lpstr>
      <vt:lpstr>Activity 10-12: Troubleshooting Networking Issues</vt:lpstr>
      <vt:lpstr>Activity 10-12: Troubleshooting Networking Issues</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Network</dc:title>
  <dc:subject/>
  <dc:creator>Jason Nufryk</dc:creator>
  <cp:keywords/>
  <dc:description/>
  <cp:lastModifiedBy>Danielle Andries</cp:lastModifiedBy>
  <cp:revision>206</cp:revision>
  <dcterms:created xsi:type="dcterms:W3CDTF">2018-09-18T20:30:26Z</dcterms:created>
  <dcterms:modified xsi:type="dcterms:W3CDTF">2019-10-04T02:07:01Z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0x010100F8AB8BE3257A504EB15FA3D006F5CE14</vt:lpwstr>
  </property>
</Properties>
</file>